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92" r:id="rId3"/>
    <p:sldId id="288" r:id="rId4"/>
    <p:sldId id="290" r:id="rId5"/>
    <p:sldId id="265" r:id="rId6"/>
    <p:sldId id="261" r:id="rId7"/>
    <p:sldId id="287" r:id="rId8"/>
    <p:sldId id="289" r:id="rId9"/>
    <p:sldId id="266" r:id="rId10"/>
    <p:sldId id="267" r:id="rId11"/>
    <p:sldId id="269" r:id="rId12"/>
    <p:sldId id="271" r:id="rId13"/>
    <p:sldId id="293" r:id="rId14"/>
    <p:sldId id="284" r:id="rId15"/>
    <p:sldId id="282" r:id="rId16"/>
    <p:sldId id="264" r:id="rId17"/>
  </p:sldIdLst>
  <p:sldSz cx="12192000" cy="6858000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900"/>
    <a:srgbClr val="B9B9B9"/>
    <a:srgbClr val="FEE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673"/>
    <p:restoredTop sz="96327"/>
  </p:normalViewPr>
  <p:slideViewPr>
    <p:cSldViewPr snapToGrid="0" snapToObjects="1">
      <p:cViewPr varScale="1">
        <p:scale>
          <a:sx n="111" d="100"/>
          <a:sy n="111" d="100"/>
        </p:scale>
        <p:origin x="72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ašíčková Kateřina" userId="4acf5556-87ec-4536-831d-64afa1af4655" providerId="ADAL" clId="{832CD518-3795-447C-8BDA-8A2A11E8A480}"/>
    <pc:docChg chg="modSld">
      <pc:chgData name="Vašíčková Kateřina" userId="4acf5556-87ec-4536-831d-64afa1af4655" providerId="ADAL" clId="{832CD518-3795-447C-8BDA-8A2A11E8A480}" dt="2026-10-14T05:57:31.847" v="1" actId="20577"/>
      <pc:docMkLst>
        <pc:docMk/>
      </pc:docMkLst>
      <pc:sldChg chg="modSp mod">
        <pc:chgData name="Vašíčková Kateřina" userId="4acf5556-87ec-4536-831d-64afa1af4655" providerId="ADAL" clId="{832CD518-3795-447C-8BDA-8A2A11E8A480}" dt="2026-10-14T05:57:31.847" v="1" actId="20577"/>
        <pc:sldMkLst>
          <pc:docMk/>
          <pc:sldMk cId="725764116" sldId="267"/>
        </pc:sldMkLst>
        <pc:spChg chg="mod">
          <ac:chgData name="Vašíčková Kateřina" userId="4acf5556-87ec-4536-831d-64afa1af4655" providerId="ADAL" clId="{832CD518-3795-447C-8BDA-8A2A11E8A480}" dt="2026-10-14T05:57:31.847" v="1" actId="20577"/>
          <ac:spMkLst>
            <pc:docMk/>
            <pc:sldMk cId="725764116" sldId="267"/>
            <ac:spMk id="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96DCAC-CE6C-F34D-BB40-15ED19D929C0}" type="datetimeFigureOut">
              <a:rPr lang="cs-CZ" smtClean="0"/>
              <a:t>14.10.2026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DDD35B-1E30-6B4F-BA7A-178A1A8012A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615883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Pr>
        <a:solidFill>
          <a:srgbClr val="FFD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F288479-C83F-D340-AC78-BAEA2E3FCD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5300" y="406400"/>
            <a:ext cx="9144000" cy="302260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ct val="80000"/>
              </a:lnSpc>
              <a:defRPr sz="8800" b="1" i="0" spc="50" baseline="0">
                <a:latin typeface="Arial" panose="020B0604020202020204" pitchFamily="34" charset="0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66B8C09E-EFCA-AB4C-BA83-68F103555C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5300" y="3429000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9E9F0EB4-8389-0C47-86B2-1847372CE2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07437" y="5509395"/>
            <a:ext cx="3042271" cy="883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26673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délník 11">
            <a:extLst>
              <a:ext uri="{FF2B5EF4-FFF2-40B4-BE49-F238E27FC236}">
                <a16:creationId xmlns:a16="http://schemas.microsoft.com/office/drawing/2014/main" id="{A8EB467B-1B72-0844-8B4A-9B97214D320E}"/>
              </a:ext>
            </a:extLst>
          </p:cNvPr>
          <p:cNvSpPr/>
          <p:nvPr userDrawn="1"/>
        </p:nvSpPr>
        <p:spPr>
          <a:xfrm>
            <a:off x="0" y="0"/>
            <a:ext cx="12192000" cy="1311965"/>
          </a:xfrm>
          <a:prstGeom prst="rect">
            <a:avLst/>
          </a:prstGeom>
          <a:solidFill>
            <a:srgbClr val="FFD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CED2B99-8320-C74A-A004-6A87A98F44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026" y="1679353"/>
            <a:ext cx="11264900" cy="4600272"/>
          </a:xfrm>
          <a:prstGeom prst="rect">
            <a:avLst/>
          </a:prstGeom>
        </p:spPr>
        <p:txBody>
          <a:bodyPr/>
          <a:lstStyle>
            <a:lvl1pPr marL="228600" indent="-228600">
              <a:buFont typeface="Wingdings" pitchFamily="2" charset="2"/>
              <a:buChar char="§"/>
              <a:defRPr>
                <a:latin typeface="Arial" panose="020B0604020202020204" pitchFamily="34" charset="0"/>
              </a:defRPr>
            </a:lvl1pPr>
            <a:lvl2pPr marL="685800" indent="-228600">
              <a:buFont typeface="Wingdings" pitchFamily="2" charset="2"/>
              <a:buChar char="§"/>
              <a:defRPr>
                <a:latin typeface="Arial" panose="020B0604020202020204" pitchFamily="34" charset="0"/>
              </a:defRPr>
            </a:lvl2pPr>
            <a:lvl3pPr marL="1143000" indent="-228600">
              <a:buFont typeface="Wingdings" pitchFamily="2" charset="2"/>
              <a:buChar char="§"/>
              <a:defRPr>
                <a:latin typeface="Arial" panose="020B0604020202020204" pitchFamily="34" charset="0"/>
              </a:defRPr>
            </a:lvl3pPr>
            <a:lvl4pPr marL="1600200" indent="-228600">
              <a:buFont typeface="Wingdings" pitchFamily="2" charset="2"/>
              <a:buChar char="§"/>
              <a:defRPr>
                <a:latin typeface="Arial" panose="020B0604020202020204" pitchFamily="34" charset="0"/>
              </a:defRPr>
            </a:lvl4pPr>
            <a:lvl5pPr marL="2057400" indent="-228600">
              <a:buFont typeface="Wingdings" pitchFamily="2" charset="2"/>
              <a:buChar char="§"/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516D43F-5937-FB4B-BEE5-7334250477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2026" y="6111875"/>
            <a:ext cx="2743200" cy="365125"/>
          </a:xfrm>
          <a:prstGeom prst="rect">
            <a:avLst/>
          </a:prstGeom>
        </p:spPr>
        <p:txBody>
          <a:bodyPr anchor="b"/>
          <a:lstStyle>
            <a:lvl1pPr>
              <a:defRPr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fld id="{298322F3-296F-D94B-BA69-5E3C08C45827}" type="datetime1">
              <a:rPr lang="cs-CZ" smtClean="0"/>
              <a:pPr/>
              <a:t>14.10.2026</a:t>
            </a:fld>
            <a:endParaRPr lang="cs-CZ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0E6DB1C5-5CB2-4642-83AF-2F13EDC3DB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102600"/>
            <a:ext cx="4114800" cy="365125"/>
          </a:xfrm>
          <a:prstGeom prst="rect">
            <a:avLst/>
          </a:prstGeom>
        </p:spPr>
        <p:txBody>
          <a:bodyPr anchor="b"/>
          <a:lstStyle>
            <a:lvl1pPr>
              <a:defRPr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3B7E0B1-A765-BD4B-88A5-DD684EA5E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2400" y="5951387"/>
            <a:ext cx="2743200" cy="525613"/>
          </a:xfrm>
          <a:prstGeom prst="rect">
            <a:avLst/>
          </a:prstGeom>
        </p:spPr>
        <p:txBody>
          <a:bodyPr anchor="b"/>
          <a:lstStyle>
            <a:lvl1pPr>
              <a:defRPr sz="4000" b="0" i="1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fld id="{157D43A2-98E4-B24E-9228-7624BE346F8E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9" name="Nadpis 1">
            <a:extLst>
              <a:ext uri="{FF2B5EF4-FFF2-40B4-BE49-F238E27FC236}">
                <a16:creationId xmlns:a16="http://schemas.microsoft.com/office/drawing/2014/main" id="{B0A28088-5B5E-0D49-8009-650A01CA55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2026" y="367388"/>
            <a:ext cx="11264900" cy="931325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b="1" i="0">
                <a:latin typeface="Arial Black" panose="020B0A04020102020204" pitchFamily="34" charset="0"/>
              </a:defRPr>
            </a:lvl1pPr>
          </a:lstStyle>
          <a:p>
            <a:r>
              <a:rPr lang="cs-CZ" sz="4000" dirty="0"/>
              <a:t>Nadpis</a:t>
            </a:r>
          </a:p>
        </p:txBody>
      </p:sp>
    </p:spTree>
    <p:extLst>
      <p:ext uri="{BB962C8B-B14F-4D97-AF65-F5344CB8AC3E}">
        <p14:creationId xmlns:p14="http://schemas.microsoft.com/office/powerpoint/2010/main" val="4146108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hlaví oddílu">
    <p:bg>
      <p:bgPr>
        <a:solidFill>
          <a:srgbClr val="FFD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0FF8C54-ADC3-FB41-8FA8-5442DAA0E7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53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8CA4094-DA60-0047-89AF-3ECD26EBCBC6}" type="datetime1">
              <a:rPr lang="cs-CZ" smtClean="0"/>
              <a:t>14.10.2026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B99A2F4-445F-3B40-9D23-8AB4D4FE0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7" name="Nadpis 1">
            <a:extLst>
              <a:ext uri="{FF2B5EF4-FFF2-40B4-BE49-F238E27FC236}">
                <a16:creationId xmlns:a16="http://schemas.microsoft.com/office/drawing/2014/main" id="{2D341A6C-DE7B-3344-BDB9-8EFB140281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5300" y="406400"/>
            <a:ext cx="5150126" cy="3022600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ct val="80000"/>
              </a:lnSpc>
              <a:defRPr sz="7200" b="1" i="0" spc="50" baseline="0">
                <a:latin typeface="Arial" panose="020B0604020202020204" pitchFamily="34" charset="0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8" name="Podnadpis 2">
            <a:extLst>
              <a:ext uri="{FF2B5EF4-FFF2-40B4-BE49-F238E27FC236}">
                <a16:creationId xmlns:a16="http://schemas.microsoft.com/office/drawing/2014/main" id="{D7C209FA-AB6E-2841-B554-164C048ED5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5300" y="4563562"/>
            <a:ext cx="5150126" cy="1655762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sz="2400" b="0" i="0"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sp>
        <p:nvSpPr>
          <p:cNvPr id="10" name="Zástupný obsah 2">
            <a:extLst>
              <a:ext uri="{FF2B5EF4-FFF2-40B4-BE49-F238E27FC236}">
                <a16:creationId xmlns:a16="http://schemas.microsoft.com/office/drawing/2014/main" id="{A9D1F263-5082-D040-8558-9E708E7123C4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096000" y="580541"/>
            <a:ext cx="5499652" cy="5638783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Wingdings" pitchFamily="2" charset="2"/>
              <a:buNone/>
              <a:defRPr b="0" i="1">
                <a:latin typeface="Arial" panose="020B0604020202020204" pitchFamily="34" charset="0"/>
              </a:defRPr>
            </a:lvl1pPr>
            <a:lvl2pPr marL="685800" indent="-228600">
              <a:buFont typeface="Wingdings" pitchFamily="2" charset="2"/>
              <a:buChar char="§"/>
              <a:defRPr/>
            </a:lvl2pPr>
            <a:lvl3pPr marL="1143000" indent="-228600">
              <a:buFont typeface="Wingdings" pitchFamily="2" charset="2"/>
              <a:buChar char="§"/>
              <a:defRPr/>
            </a:lvl3pPr>
            <a:lvl4pPr marL="1600200" indent="-228600">
              <a:buFont typeface="Wingdings" pitchFamily="2" charset="2"/>
              <a:buChar char="§"/>
              <a:defRPr/>
            </a:lvl4pPr>
            <a:lvl5pPr marL="2057400" indent="-228600">
              <a:buFont typeface="Wingdings" pitchFamily="2" charset="2"/>
              <a:buChar char="§"/>
              <a:defRPr/>
            </a:lvl5pPr>
          </a:lstStyle>
          <a:p>
            <a:pPr lvl="0"/>
            <a:r>
              <a:rPr lang="cs-CZ" b="0" i="1" dirty="0">
                <a:latin typeface="Degular" pitchFamily="82" charset="0"/>
              </a:rPr>
              <a:t>zde vložte fotku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12407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38301C3-EDD8-8443-9B23-624712369A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1ABF2C62-EAA8-FD46-AB0C-AFB46182D9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81FEBD6D-B94A-4C40-AA98-1C5062D62E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3144E17-280E-3341-A412-19E1FCCEF808}" type="datetime1">
              <a:rPr lang="cs-CZ" smtClean="0"/>
              <a:t>14.10.2026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86001B55-F3D8-B245-916B-3D87F5313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A3B028F9-C99B-2345-BCCE-D5C768B7C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57D43A2-98E4-B24E-9228-7624BE346F8E}" type="slidenum">
              <a:rPr lang="cs-CZ" smtClean="0"/>
              <a:t>‹#›</a:t>
            </a:fld>
            <a:endParaRPr lang="cs-CZ"/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1F83C6B9-51BF-354A-813E-1E819CCC41A1}"/>
              </a:ext>
            </a:extLst>
          </p:cNvPr>
          <p:cNvSpPr/>
          <p:nvPr userDrawn="1"/>
        </p:nvSpPr>
        <p:spPr>
          <a:xfrm>
            <a:off x="0" y="0"/>
            <a:ext cx="12192000" cy="1311965"/>
          </a:xfrm>
          <a:prstGeom prst="rect">
            <a:avLst/>
          </a:prstGeom>
          <a:solidFill>
            <a:srgbClr val="FFD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Nadpis 1">
            <a:extLst>
              <a:ext uri="{FF2B5EF4-FFF2-40B4-BE49-F238E27FC236}">
                <a16:creationId xmlns:a16="http://schemas.microsoft.com/office/drawing/2014/main" id="{0A18D240-3BE2-B74D-A516-B0F270362F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2026" y="367388"/>
            <a:ext cx="11264900" cy="931325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b="1" i="0">
                <a:latin typeface="Arial Black" panose="020B0A04020102020204" pitchFamily="34" charset="0"/>
              </a:defRPr>
            </a:lvl1pPr>
          </a:lstStyle>
          <a:p>
            <a:r>
              <a:rPr lang="cs-CZ" sz="4000" dirty="0"/>
              <a:t>Nadpis</a:t>
            </a:r>
          </a:p>
        </p:txBody>
      </p:sp>
    </p:spTree>
    <p:extLst>
      <p:ext uri="{BB962C8B-B14F-4D97-AF65-F5344CB8AC3E}">
        <p14:creationId xmlns:p14="http://schemas.microsoft.com/office/powerpoint/2010/main" val="35985663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960D600-9E1D-644E-955C-AB90DEDEA9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72E7F195-0ECA-5B4E-A9CE-6F805D887D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369F282E-870E-E74D-944D-04EE93DED5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715EF3A7-92DE-084B-987D-EA36395928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BC139B72-6DD2-A340-833A-5DC55CEC54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5E85617-9B28-DF47-BAEC-26C747C8C48A}" type="datetime1">
              <a:rPr lang="cs-CZ" smtClean="0"/>
              <a:t>14.10.2026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4101F343-B190-BE48-9F5D-5B2FD4CDF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5E1B4949-59AC-7B49-9256-34E0F63B3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57D43A2-98E4-B24E-9228-7624BE346F8E}" type="slidenum">
              <a:rPr lang="cs-CZ" smtClean="0"/>
              <a:t>‹#›</a:t>
            </a:fld>
            <a:endParaRPr lang="cs-CZ"/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ECF809C9-6CD1-224D-B38B-D9054EF10F1C}"/>
              </a:ext>
            </a:extLst>
          </p:cNvPr>
          <p:cNvSpPr/>
          <p:nvPr userDrawn="1"/>
        </p:nvSpPr>
        <p:spPr>
          <a:xfrm>
            <a:off x="0" y="0"/>
            <a:ext cx="12192000" cy="1311965"/>
          </a:xfrm>
          <a:prstGeom prst="rect">
            <a:avLst/>
          </a:prstGeom>
          <a:solidFill>
            <a:srgbClr val="FFD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Nadpis 1">
            <a:extLst>
              <a:ext uri="{FF2B5EF4-FFF2-40B4-BE49-F238E27FC236}">
                <a16:creationId xmlns:a16="http://schemas.microsoft.com/office/drawing/2014/main" id="{D4AA426A-68B9-3C47-AFEB-D3AC3F0BF8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2026" y="367388"/>
            <a:ext cx="11264900" cy="931325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b="1" i="0">
                <a:latin typeface="Arial Black" panose="020B0A04020102020204" pitchFamily="34" charset="0"/>
              </a:defRPr>
            </a:lvl1pPr>
          </a:lstStyle>
          <a:p>
            <a:r>
              <a:rPr lang="cs-CZ" sz="4000" dirty="0"/>
              <a:t>Nadpis</a:t>
            </a:r>
          </a:p>
        </p:txBody>
      </p:sp>
    </p:spTree>
    <p:extLst>
      <p:ext uri="{BB962C8B-B14F-4D97-AF65-F5344CB8AC3E}">
        <p14:creationId xmlns:p14="http://schemas.microsoft.com/office/powerpoint/2010/main" val="376903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467392C5-49AE-E548-81A5-FC459F4C38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9F845A-1646-B040-9BDE-B0949ABAA815}" type="datetime1">
              <a:rPr lang="cs-CZ" smtClean="0"/>
              <a:t>14.10.2026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27EE62BF-0652-CC49-B1C6-740D979D6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A1BE27E5-F9AD-FA40-BB59-77DCC9C5F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57D43A2-98E4-B24E-9228-7624BE346F8E}" type="slidenum">
              <a:rPr lang="cs-CZ" smtClean="0"/>
              <a:t>‹#›</a:t>
            </a:fld>
            <a:endParaRPr lang="cs-CZ"/>
          </a:p>
        </p:txBody>
      </p:sp>
      <p:sp>
        <p:nvSpPr>
          <p:cNvPr id="6" name="Obdélník 5">
            <a:extLst>
              <a:ext uri="{FF2B5EF4-FFF2-40B4-BE49-F238E27FC236}">
                <a16:creationId xmlns:a16="http://schemas.microsoft.com/office/drawing/2014/main" id="{6B4FD313-B4A8-0A46-A50D-B31C9DA87A8E}"/>
              </a:ext>
            </a:extLst>
          </p:cNvPr>
          <p:cNvSpPr/>
          <p:nvPr userDrawn="1"/>
        </p:nvSpPr>
        <p:spPr>
          <a:xfrm>
            <a:off x="0" y="0"/>
            <a:ext cx="12192000" cy="1311965"/>
          </a:xfrm>
          <a:prstGeom prst="rect">
            <a:avLst/>
          </a:prstGeom>
          <a:solidFill>
            <a:srgbClr val="FFD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Nadpis 1">
            <a:extLst>
              <a:ext uri="{FF2B5EF4-FFF2-40B4-BE49-F238E27FC236}">
                <a16:creationId xmlns:a16="http://schemas.microsoft.com/office/drawing/2014/main" id="{01BCA978-992E-9541-9BE1-4AF26B9D85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2026" y="367388"/>
            <a:ext cx="11264900" cy="931325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b="1" i="0">
                <a:latin typeface="Arial Black" panose="020B0A04020102020204" pitchFamily="34" charset="0"/>
              </a:defRPr>
            </a:lvl1pPr>
          </a:lstStyle>
          <a:p>
            <a:r>
              <a:rPr lang="cs-CZ" sz="4000" dirty="0"/>
              <a:t>Nadpis</a:t>
            </a:r>
          </a:p>
        </p:txBody>
      </p:sp>
    </p:spTree>
    <p:extLst>
      <p:ext uri="{BB962C8B-B14F-4D97-AF65-F5344CB8AC3E}">
        <p14:creationId xmlns:p14="http://schemas.microsoft.com/office/powerpoint/2010/main" val="665731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7866500E-7FAE-3947-9DAD-FBA5BC7E95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B0C0A0B-5067-DE47-AFC8-F97D18BD4B1F}" type="datetime1">
              <a:rPr lang="cs-CZ" smtClean="0"/>
              <a:t>14.10.2026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358ACE9A-9F8E-CA4C-B782-EFD36998E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A900C6D-9313-3E4C-B392-797DCC38C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57D43A2-98E4-B24E-9228-7624BE346F8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42971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CC8F003-A3D3-034D-9720-A29A641DBB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56C9885-78EF-7E49-B9B7-55A0262D40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9CB5D9DD-0ECA-C54D-88FB-0C68D8DF3F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430A157-10E2-3A41-9082-3C345EC031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E67CFD3-BCAB-884C-9D47-4C8AA78F6E8C}" type="datetime1">
              <a:rPr lang="cs-CZ" smtClean="0"/>
              <a:t>14.10.2026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44CFB0E-3ED7-644D-9D3C-61F36A5F5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B8B83830-1354-2D43-AE7D-380C4FEA2A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57D43A2-98E4-B24E-9228-7624BE346F8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10881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046E36E-C6D9-964D-B45E-DBD89DD49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25845132-64BF-844A-8C4F-0A043DE08D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77262657-9F70-6F44-BA53-3669D8E34F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FF32EC5D-74A5-B64D-AAF7-CD3ACB694B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A05ACCB-DF1B-A540-A5D2-32650422C0FD}" type="datetime1">
              <a:rPr lang="cs-CZ" smtClean="0"/>
              <a:t>14.10.2026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87C7E311-A125-DB47-B7CE-65018DAA4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F1CC73E3-49F8-B845-AD36-F5386031C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57D43A2-98E4-B24E-9228-7624BE346F8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67745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8CA75BC3-4017-C342-A2A7-3958F6DBCB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19803EF-32E5-1145-A509-F7994F4EDF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21651C8-0589-0A4E-A648-43E7970689D8}" type="datetime1">
              <a:rPr lang="cs-CZ" smtClean="0"/>
              <a:t>14.10.2026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4D0D550-6A80-2244-AA4F-0A3275A4A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5F316BE-2998-1E4A-83A9-D9050107C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57D43A2-98E4-B24E-9228-7624BE346F8E}" type="slidenum">
              <a:rPr lang="cs-CZ" smtClean="0"/>
              <a:t>‹#›</a:t>
            </a:fld>
            <a:endParaRPr lang="cs-CZ"/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662E07EA-F260-7549-976E-B5A77B1A6F8B}"/>
              </a:ext>
            </a:extLst>
          </p:cNvPr>
          <p:cNvSpPr/>
          <p:nvPr userDrawn="1"/>
        </p:nvSpPr>
        <p:spPr>
          <a:xfrm>
            <a:off x="0" y="0"/>
            <a:ext cx="12192000" cy="1311965"/>
          </a:xfrm>
          <a:prstGeom prst="rect">
            <a:avLst/>
          </a:prstGeom>
          <a:solidFill>
            <a:srgbClr val="FFD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Nadpis 1">
            <a:extLst>
              <a:ext uri="{FF2B5EF4-FFF2-40B4-BE49-F238E27FC236}">
                <a16:creationId xmlns:a16="http://schemas.microsoft.com/office/drawing/2014/main" id="{38936CAC-5922-E64E-B61E-0EBB8C2FF1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2026" y="367388"/>
            <a:ext cx="11264900" cy="931325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b="1" i="0">
                <a:latin typeface="Arial Black" panose="020B0A04020102020204" pitchFamily="34" charset="0"/>
              </a:defRPr>
            </a:lvl1pPr>
          </a:lstStyle>
          <a:p>
            <a:r>
              <a:rPr lang="cs-CZ" sz="4000" dirty="0"/>
              <a:t>Nadpis</a:t>
            </a:r>
          </a:p>
        </p:txBody>
      </p:sp>
    </p:spTree>
    <p:extLst>
      <p:ext uri="{BB962C8B-B14F-4D97-AF65-F5344CB8AC3E}">
        <p14:creationId xmlns:p14="http://schemas.microsoft.com/office/powerpoint/2010/main" val="130174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erečný slide">
    <p:bg>
      <p:bgPr>
        <a:solidFill>
          <a:srgbClr val="FFD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1">
            <a:extLst>
              <a:ext uri="{FF2B5EF4-FFF2-40B4-BE49-F238E27FC236}">
                <a16:creationId xmlns:a16="http://schemas.microsoft.com/office/drawing/2014/main" id="{5CC4AAD7-5472-9243-9B53-33AAA4C37C1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95300" y="406400"/>
            <a:ext cx="9144000" cy="3022600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l">
              <a:lnSpc>
                <a:spcPct val="70000"/>
              </a:lnSpc>
              <a:defRPr sz="9600" b="1" i="0" spc="50" baseline="0">
                <a:latin typeface="Arial" panose="020B0604020202020204" pitchFamily="34" charset="0"/>
              </a:defRPr>
            </a:lvl1pPr>
          </a:lstStyle>
          <a:p>
            <a:r>
              <a:rPr lang="cs-CZ" dirty="0"/>
              <a:t>Děkujeme</a:t>
            </a:r>
            <a:br>
              <a:rPr lang="cs-CZ" dirty="0"/>
            </a:br>
            <a:r>
              <a:rPr lang="cs-CZ" dirty="0"/>
              <a:t>za pozornost</a:t>
            </a:r>
          </a:p>
        </p:txBody>
      </p:sp>
      <p:sp>
        <p:nvSpPr>
          <p:cNvPr id="8" name="Podnadpis 2">
            <a:extLst>
              <a:ext uri="{FF2B5EF4-FFF2-40B4-BE49-F238E27FC236}">
                <a16:creationId xmlns:a16="http://schemas.microsoft.com/office/drawing/2014/main" id="{AAF84FE4-A791-154D-8D89-7AE14B2F073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95300" y="4736873"/>
            <a:ext cx="9144000" cy="1655762"/>
          </a:xfrm>
          <a:prstGeom prst="rect">
            <a:avLst/>
          </a:prstGeom>
          <a:noFill/>
        </p:spPr>
        <p:txBody>
          <a:bodyPr anchor="b"/>
          <a:lstStyle>
            <a:lvl1pPr marL="0" indent="0" algn="l">
              <a:lnSpc>
                <a:spcPct val="60000"/>
              </a:lnSpc>
              <a:buNone/>
              <a:defRPr sz="2400" b="0" i="0">
                <a:latin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Krajský úřad ZK</a:t>
            </a:r>
          </a:p>
          <a:p>
            <a:r>
              <a:rPr lang="cs-CZ" dirty="0"/>
              <a:t>Třída Tomáše Bati 21</a:t>
            </a:r>
          </a:p>
          <a:p>
            <a:r>
              <a:rPr lang="cs-CZ" dirty="0"/>
              <a:t>Zlín 761 90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E34A837E-901A-C645-93E3-46FC598A675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07437" y="5509395"/>
            <a:ext cx="3042271" cy="8832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56602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68BBF5F4-3DF4-D44B-9838-6CB84E6AA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555FD67A-23F8-3A4C-8A09-6F2FFDD280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3E14E2A-7861-2E4E-AE70-2C50E156B6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A7EFC59B-10BD-D14D-AB9A-171FF071635D}" type="datetime1">
              <a:rPr lang="cs-CZ" smtClean="0"/>
              <a:pPr/>
              <a:t>14.10.2026</a:t>
            </a:fld>
            <a:endParaRPr lang="cs-CZ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41FCBC8-96E6-C244-ACD4-C5CE32D244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42C4FB4-DF05-094A-A789-D60084923A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157D43A2-98E4-B24E-9228-7624BE346F8E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71583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itchFamily="2" charset="2"/>
        <a:buChar char="§"/>
        <a:defRPr sz="28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24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20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o-das.cz/prihlasky-na-stredni-skolu-2024-3-zpusoby-vyplneni-a-podani-prihlasky-na-stredni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zkola.cz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urzaskol.cz/" TargetMode="External"/><Relationship Id="rId2" Type="http://schemas.openxmlformats.org/officeDocument/2006/relationships/hyperlink" Target="http://www.zkola.cz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prihlaskynastredni.cz/" TargetMode="External"/><Relationship Id="rId4" Type="http://schemas.openxmlformats.org/officeDocument/2006/relationships/hyperlink" Target="http://www.msmt.cz/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A464F62-C66D-7747-AE1D-B986173248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1560" y="465365"/>
            <a:ext cx="11028316" cy="2070017"/>
          </a:xfrm>
        </p:spPr>
        <p:txBody>
          <a:bodyPr anchor="t">
            <a:normAutofit fontScale="90000"/>
          </a:bodyPr>
          <a:lstStyle/>
          <a:p>
            <a:pPr algn="ctr">
              <a:lnSpc>
                <a:spcPct val="70000"/>
              </a:lnSpc>
            </a:pPr>
            <a:br>
              <a:rPr lang="cs-CZ" sz="4000" u="sng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cs-CZ" sz="4000" u="sng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PŘIJÍMACÍ ŘÍZENÍ PRO ŠKOLNÍ ROK </a:t>
            </a:r>
            <a:br>
              <a:rPr lang="cs-CZ" sz="4000" u="sng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br>
              <a:rPr lang="cs-CZ" sz="4000" u="sng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cs-CZ" sz="40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2027/2028</a:t>
            </a:r>
            <a:br>
              <a:rPr lang="cs-CZ" sz="400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endParaRPr lang="cs-CZ" sz="4000" b="1" spc="50" dirty="0">
              <a:latin typeface="+mj-lt"/>
            </a:endParaRP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A470C84C-FA25-4B48-8EA5-40D03BC156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1560" y="2442575"/>
            <a:ext cx="9144000" cy="3369502"/>
          </a:xfrm>
        </p:spPr>
        <p:txBody>
          <a:bodyPr anchor="t">
            <a:normAutofit fontScale="85000" lnSpcReduction="20000"/>
          </a:bodyPr>
          <a:lstStyle/>
          <a:p>
            <a:r>
              <a:rPr lang="cs-CZ" sz="4600" b="1" u="sng" dirty="0">
                <a:effectLst>
                  <a:outerShdw blurRad="38100" dist="38100" dir="2700000" algn="tl">
                    <a:srgbClr val="FFFFFF"/>
                  </a:outerShdw>
                </a:effectLst>
                <a:cs typeface="Arial" panose="020B0604020202020204" pitchFamily="34" charset="0"/>
              </a:rPr>
              <a:t>Seminář výchovných poradců ZŠ</a:t>
            </a:r>
          </a:p>
          <a:p>
            <a:r>
              <a:rPr lang="cs-CZ" sz="4600" b="1" dirty="0">
                <a:cs typeface="Arial" panose="020B0604020202020204" pitchFamily="34" charset="0"/>
              </a:rPr>
              <a:t>Vsetín 20. 10. 2026</a:t>
            </a:r>
          </a:p>
          <a:p>
            <a:r>
              <a:rPr lang="cs-CZ" sz="4600" b="1" dirty="0">
                <a:cs typeface="Arial" panose="020B0604020202020204" pitchFamily="34" charset="0"/>
              </a:rPr>
              <a:t>Zlín 21. 10. 2026</a:t>
            </a:r>
            <a:endParaRPr lang="cs-CZ" altLang="cs-CZ" sz="4600" b="1" dirty="0">
              <a:cs typeface="Arial" panose="020B0604020202020204" pitchFamily="34" charset="0"/>
            </a:endParaRPr>
          </a:p>
          <a:p>
            <a:r>
              <a:rPr lang="cs-CZ" altLang="cs-CZ" sz="4600" b="1" dirty="0">
                <a:cs typeface="Arial" panose="020B0604020202020204" pitchFamily="34" charset="0"/>
              </a:rPr>
              <a:t>Kroměříž </a:t>
            </a:r>
            <a:r>
              <a:rPr lang="cs-CZ" sz="4600" b="1" dirty="0">
                <a:cs typeface="Arial" panose="020B0604020202020204" pitchFamily="34" charset="0"/>
              </a:rPr>
              <a:t>21. 10. 2026</a:t>
            </a:r>
          </a:p>
          <a:p>
            <a:r>
              <a:rPr lang="cs-CZ" sz="4600" b="1" dirty="0">
                <a:cs typeface="Arial" panose="020B0604020202020204" pitchFamily="34" charset="0"/>
              </a:rPr>
              <a:t>Valašské Meziříčí 22. 10. 2026</a:t>
            </a:r>
            <a:r>
              <a:rPr lang="cs-CZ" b="1" dirty="0"/>
              <a:t> </a:t>
            </a:r>
            <a:endParaRPr lang="cs-CZ" sz="4600" b="1" dirty="0">
              <a:cs typeface="Arial" panose="020B0604020202020204" pitchFamily="34" charset="0"/>
            </a:endParaRPr>
          </a:p>
          <a:p>
            <a:r>
              <a:rPr lang="cs-CZ" sz="4600" b="1" dirty="0">
                <a:cs typeface="Arial" panose="020B0604020202020204" pitchFamily="34" charset="0"/>
              </a:rPr>
              <a:t>Uherské Hradiště 22. 10. 2026</a:t>
            </a:r>
            <a:r>
              <a:rPr lang="cs-CZ" b="1" dirty="0"/>
              <a:t> </a:t>
            </a:r>
            <a:endParaRPr lang="cs-CZ" sz="4600" b="1" dirty="0">
              <a:cs typeface="Arial" panose="020B0604020202020204" pitchFamily="34" charset="0"/>
            </a:endParaRPr>
          </a:p>
          <a:p>
            <a:pPr algn="l"/>
            <a:endParaRPr lang="cs-CZ" sz="6500" b="1" dirty="0">
              <a:cs typeface="Arial" panose="020B0604020202020204" pitchFamily="34" charset="0"/>
            </a:endParaRPr>
          </a:p>
          <a:p>
            <a:pPr algn="l"/>
            <a:endParaRPr lang="cs-CZ" dirty="0">
              <a:latin typeface="+mj-lt"/>
            </a:endParaRPr>
          </a:p>
          <a:p>
            <a:pPr algn="l"/>
            <a:endParaRPr lang="cs-CZ" dirty="0">
              <a:latin typeface="+mj-lt"/>
            </a:endParaRP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1B0ABEF9-ECA7-5A40-B7C6-1FD962DE9D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7437" y="5509395"/>
            <a:ext cx="3042271" cy="883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6534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3F2BADAE-8979-3263-1D24-1E9D163BE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dirty="0"/>
              <a:t>Počínaje příjímacím řízením konaným v roce 2024         </a:t>
            </a:r>
            <a:r>
              <a:rPr lang="cs-CZ" b="1" u="sng" dirty="0"/>
              <a:t>digitalizace procesu přijímacího řízení</a:t>
            </a:r>
            <a:r>
              <a:rPr lang="cs-CZ" b="1" dirty="0"/>
              <a:t>:</a:t>
            </a:r>
          </a:p>
          <a:p>
            <a:pPr>
              <a:spcAft>
                <a:spcPts val="1000"/>
              </a:spcAft>
              <a:buFont typeface="Wingdings" panose="05000000000000000000" pitchFamily="2" charset="2"/>
              <a:buChar char="ü"/>
            </a:pPr>
            <a:r>
              <a:rPr lang="cs-CZ" b="1" dirty="0"/>
              <a:t>Zvýšení počtu podaných přihlášek </a:t>
            </a:r>
            <a:r>
              <a:rPr lang="cs-CZ" dirty="0"/>
              <a:t>pro 1. a 2. kolo;</a:t>
            </a:r>
          </a:p>
          <a:p>
            <a:pPr>
              <a:spcAft>
                <a:spcPts val="1000"/>
              </a:spcAft>
              <a:buFont typeface="Wingdings" panose="05000000000000000000" pitchFamily="2" charset="2"/>
              <a:buChar char="ü"/>
            </a:pPr>
            <a:r>
              <a:rPr lang="cs-CZ" b="1" dirty="0"/>
              <a:t>Závazná prioritizace </a:t>
            </a:r>
            <a:r>
              <a:rPr lang="cs-CZ" dirty="0"/>
              <a:t>pořadí škol v přihlášce;</a:t>
            </a:r>
          </a:p>
          <a:p>
            <a:pPr>
              <a:spcAft>
                <a:spcPts val="1000"/>
              </a:spcAft>
              <a:buFont typeface="Wingdings" panose="05000000000000000000" pitchFamily="2" charset="2"/>
              <a:buChar char="ü"/>
            </a:pPr>
            <a:r>
              <a:rPr lang="cs-CZ" dirty="0"/>
              <a:t>Automatické </a:t>
            </a:r>
            <a:r>
              <a:rPr lang="cs-CZ" b="1" dirty="0"/>
              <a:t>přijetí</a:t>
            </a:r>
            <a:r>
              <a:rPr lang="cs-CZ" dirty="0"/>
              <a:t> do zvolené školy dle </a:t>
            </a:r>
            <a:r>
              <a:rPr lang="cs-CZ" b="1" dirty="0"/>
              <a:t>preferencí</a:t>
            </a:r>
            <a:r>
              <a:rPr lang="cs-CZ" dirty="0"/>
              <a:t> a zároveň výsledků přijímacího řízení na školu/obor </a:t>
            </a:r>
            <a:r>
              <a:rPr lang="cs-CZ" b="1" dirty="0"/>
              <a:t>nejvýše v pořadí</a:t>
            </a:r>
            <a:r>
              <a:rPr lang="cs-CZ" dirty="0"/>
              <a:t>;</a:t>
            </a:r>
          </a:p>
          <a:p>
            <a:pPr>
              <a:spcAft>
                <a:spcPts val="1000"/>
              </a:spcAft>
              <a:buFont typeface="Wingdings" panose="05000000000000000000" pitchFamily="2" charset="2"/>
              <a:buChar char="ü"/>
            </a:pPr>
            <a:r>
              <a:rPr lang="cs-CZ" b="1" dirty="0"/>
              <a:t>Zrušení zápisových lístků</a:t>
            </a:r>
            <a:r>
              <a:rPr lang="cs-CZ" dirty="0"/>
              <a:t>;</a:t>
            </a:r>
          </a:p>
          <a:p>
            <a:pPr>
              <a:spcAft>
                <a:spcPts val="1000"/>
              </a:spcAft>
              <a:buFont typeface="Wingdings" panose="05000000000000000000" pitchFamily="2" charset="2"/>
              <a:buChar char="ü"/>
            </a:pPr>
            <a:r>
              <a:rPr lang="cs-CZ" b="1" dirty="0"/>
              <a:t>Hodnocení předchozího vzdělávání </a:t>
            </a:r>
            <a:r>
              <a:rPr lang="cs-CZ" dirty="0"/>
              <a:t>přestalo být povinnou součástí kritérií, </a:t>
            </a:r>
            <a:r>
              <a:rPr lang="cs-CZ" b="1" dirty="0"/>
              <a:t>zůstává jako možnost</a:t>
            </a:r>
            <a:r>
              <a:rPr lang="cs-CZ" dirty="0"/>
              <a:t>.</a:t>
            </a:r>
          </a:p>
          <a:p>
            <a:endParaRPr lang="cs-CZ" dirty="0"/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149D9E60-523B-E327-FB83-240EBC6CF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43A2-98E4-B24E-9228-7624BE346F8E}" type="slidenum">
              <a:rPr lang="cs-CZ" smtClean="0"/>
              <a:pPr/>
              <a:t>2</a:t>
            </a:fld>
            <a:endParaRPr lang="cs-CZ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5D3C9B76-F998-1277-4527-F1F01EAD4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781" y="367388"/>
            <a:ext cx="11887199" cy="931325"/>
          </a:xfrm>
        </p:spPr>
        <p:txBody>
          <a:bodyPr>
            <a:normAutofit/>
          </a:bodyPr>
          <a:lstStyle/>
          <a:p>
            <a:r>
              <a:rPr lang="cs-CZ" sz="3600" u="sng" spc="5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Hlavní principy digitalizovaného přijímacího řízení</a:t>
            </a:r>
          </a:p>
        </p:txBody>
      </p:sp>
      <p:sp>
        <p:nvSpPr>
          <p:cNvPr id="5" name="Šipka: doprava 4">
            <a:extLst>
              <a:ext uri="{FF2B5EF4-FFF2-40B4-BE49-F238E27FC236}">
                <a16:creationId xmlns:a16="http://schemas.microsoft.com/office/drawing/2014/main" id="{35C80625-AE6F-F8F4-1C1F-16D2E80F2504}"/>
              </a:ext>
            </a:extLst>
          </p:cNvPr>
          <p:cNvSpPr/>
          <p:nvPr/>
        </p:nvSpPr>
        <p:spPr>
          <a:xfrm>
            <a:off x="8546861" y="1768415"/>
            <a:ext cx="717909" cy="189781"/>
          </a:xfrm>
          <a:prstGeom prst="rightArrow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556020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422026" y="1578633"/>
            <a:ext cx="11264900" cy="4700991"/>
          </a:xfrm>
        </p:spPr>
        <p:txBody>
          <a:bodyPr>
            <a:normAutofit fontScale="92500" lnSpcReduction="20000"/>
          </a:bodyPr>
          <a:lstStyle/>
          <a:p>
            <a:pPr marL="0" indent="0">
              <a:spcAft>
                <a:spcPts val="1000"/>
              </a:spcAft>
              <a:buNone/>
            </a:pPr>
            <a:r>
              <a:rPr lang="cs-CZ" b="1" u="sng" dirty="0"/>
              <a:t>Právní úprava přijímacího řízení</a:t>
            </a:r>
          </a:p>
          <a:p>
            <a:pPr>
              <a:spcAft>
                <a:spcPts val="1000"/>
              </a:spcAft>
            </a:pPr>
            <a:r>
              <a:rPr lang="cs-CZ" b="1" dirty="0"/>
              <a:t>zákon č. 561/2004 Sb.</a:t>
            </a:r>
            <a:r>
              <a:rPr lang="cs-CZ" dirty="0"/>
              <a:t>,</a:t>
            </a:r>
            <a:r>
              <a:rPr lang="cs-CZ" b="1" dirty="0"/>
              <a:t> </a:t>
            </a:r>
            <a:r>
              <a:rPr lang="cs-CZ" dirty="0"/>
              <a:t>(školský zákon), ve znění účinném ode dne        </a:t>
            </a:r>
            <a:r>
              <a:rPr lang="cs-CZ" dirty="0">
                <a:solidFill>
                  <a:srgbClr val="00B0F0"/>
                </a:solidFill>
              </a:rPr>
              <a:t>1. 9. 2026;</a:t>
            </a:r>
            <a:endParaRPr lang="cs-CZ" dirty="0"/>
          </a:p>
          <a:p>
            <a:pPr>
              <a:spcAft>
                <a:spcPts val="1000"/>
              </a:spcAft>
            </a:pPr>
            <a:r>
              <a:rPr lang="cs-CZ" b="1" dirty="0"/>
              <a:t>vyhláška č. 422/2023 Sb.</a:t>
            </a:r>
            <a:r>
              <a:rPr lang="cs-CZ" dirty="0"/>
              <a:t>, o přijímacím řízení ke střednímu vzdělávání, ve znění účinném ode dne </a:t>
            </a:r>
            <a:r>
              <a:rPr lang="cs-CZ" dirty="0">
                <a:solidFill>
                  <a:srgbClr val="00B0F0"/>
                </a:solidFill>
              </a:rPr>
              <a:t>1. 1. 2026</a:t>
            </a:r>
            <a:r>
              <a:rPr lang="cs-CZ" dirty="0"/>
              <a:t>;</a:t>
            </a:r>
          </a:p>
          <a:p>
            <a:pPr>
              <a:spcAft>
                <a:spcPts val="1000"/>
              </a:spcAft>
            </a:pPr>
            <a:r>
              <a:rPr lang="cs-CZ" b="1" dirty="0"/>
              <a:t>zákon č. 500/2004 Sb.</a:t>
            </a:r>
            <a:r>
              <a:rPr lang="cs-CZ" dirty="0"/>
              <a:t>,</a:t>
            </a:r>
            <a:r>
              <a:rPr lang="cs-CZ" b="1" dirty="0"/>
              <a:t> </a:t>
            </a:r>
            <a:r>
              <a:rPr lang="cs-CZ" dirty="0"/>
              <a:t>(správní řád), ve znění pozdějších předpisů;</a:t>
            </a:r>
          </a:p>
          <a:p>
            <a:pPr>
              <a:spcAft>
                <a:spcPts val="1000"/>
              </a:spcAft>
            </a:pPr>
            <a:r>
              <a:rPr lang="cs-CZ" b="1" dirty="0"/>
              <a:t>nařízení vlády č. 211/2010 Sb.</a:t>
            </a:r>
            <a:r>
              <a:rPr lang="cs-CZ" dirty="0"/>
              <a:t>, o soustavě oborů vzdělání v základním, středním a vyšším odborném vzdělávání, ve znění účinném od 1. 9. 2025; </a:t>
            </a:r>
          </a:p>
          <a:p>
            <a:pPr>
              <a:spcAft>
                <a:spcPts val="1000"/>
              </a:spcAft>
            </a:pPr>
            <a:r>
              <a:rPr lang="cs-CZ" b="1" dirty="0"/>
              <a:t>zákon č. 67/2022 Sb.</a:t>
            </a:r>
            <a:r>
              <a:rPr lang="cs-CZ" dirty="0"/>
              <a:t>,</a:t>
            </a:r>
            <a:r>
              <a:rPr lang="cs-CZ" b="1" dirty="0"/>
              <a:t> </a:t>
            </a:r>
            <a:r>
              <a:rPr lang="cs-CZ" dirty="0"/>
              <a:t>o opatřeních v oblasti školství v souvislosti                         s ozbrojeným konfliktem na území Ukrajiny vyvolaným invazí vojsk Ruské   federace, v platném znění.</a:t>
            </a:r>
          </a:p>
          <a:p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43A2-98E4-B24E-9228-7624BE346F8E}" type="slidenum">
              <a:rPr lang="cs-CZ" smtClean="0"/>
              <a:pPr/>
              <a:t>3</a:t>
            </a:fld>
            <a:endParaRPr lang="cs-CZ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u="sng" spc="5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Právní předpisy</a:t>
            </a:r>
          </a:p>
        </p:txBody>
      </p:sp>
    </p:spTree>
    <p:extLst>
      <p:ext uri="{BB962C8B-B14F-4D97-AF65-F5344CB8AC3E}">
        <p14:creationId xmlns:p14="http://schemas.microsoft.com/office/powerpoint/2010/main" val="35532542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091A0590-9B26-086C-F48A-073253B4A7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026" y="1679353"/>
            <a:ext cx="11769974" cy="4957908"/>
          </a:xfrm>
        </p:spPr>
        <p:txBody>
          <a:bodyPr>
            <a:normAutofit lnSpcReduction="10000"/>
          </a:bodyPr>
          <a:lstStyle/>
          <a:p>
            <a:pPr marL="0" indent="0">
              <a:spcAft>
                <a:spcPts val="1000"/>
              </a:spcAft>
              <a:buNone/>
            </a:pPr>
            <a:r>
              <a:rPr lang="cs-CZ" sz="2600" b="1" u="sng" dirty="0">
                <a:solidFill>
                  <a:srgbClr val="00B0F0"/>
                </a:solidFill>
              </a:rPr>
              <a:t>S účinností od školního roku 1. 9. 2026 jsou stanoveny odlišné termíny pro konzervatoře</a:t>
            </a:r>
            <a:r>
              <a:rPr lang="cs-CZ" sz="2600" b="1" dirty="0">
                <a:solidFill>
                  <a:srgbClr val="00B0F0"/>
                </a:solidFill>
              </a:rPr>
              <a:t> (vyhlášení PŘ 15. 10. – 31. </a:t>
            </a:r>
            <a:r>
              <a:rPr lang="cs-CZ" sz="2600" b="1">
                <a:solidFill>
                  <a:srgbClr val="00B0F0"/>
                </a:solidFill>
              </a:rPr>
              <a:t>10. </a:t>
            </a:r>
            <a:r>
              <a:rPr lang="cs-CZ" sz="2600" b="1" dirty="0">
                <a:solidFill>
                  <a:srgbClr val="00B0F0"/>
                </a:solidFill>
              </a:rPr>
              <a:t>2026)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2600" b="1" dirty="0"/>
              <a:t>sjednocení</a:t>
            </a:r>
            <a:r>
              <a:rPr lang="cs-CZ" sz="2600" dirty="0"/>
              <a:t> všech termínů přijímacího řízení pro obory s talentovou zkouškou i bez talentové zkoušky </a:t>
            </a:r>
            <a:r>
              <a:rPr lang="cs-CZ" sz="2600" b="1" dirty="0">
                <a:solidFill>
                  <a:srgbClr val="00B0F0"/>
                </a:solidFill>
              </a:rPr>
              <a:t>(kromě konzervatoře)</a:t>
            </a:r>
            <a:r>
              <a:rPr lang="cs-CZ" sz="2600" dirty="0"/>
              <a:t>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2600" b="1" dirty="0"/>
              <a:t>pro všechny obory </a:t>
            </a:r>
            <a:r>
              <a:rPr lang="cs-CZ" sz="2600" dirty="0"/>
              <a:t>vzdělání je </a:t>
            </a:r>
            <a:r>
              <a:rPr lang="cs-CZ" sz="2600" b="1" u="sng" dirty="0"/>
              <a:t>stejné datum </a:t>
            </a:r>
            <a:r>
              <a:rPr lang="cs-CZ" sz="2600" b="1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odeslání přihlášek</a:t>
            </a:r>
            <a:r>
              <a:rPr lang="cs-CZ" sz="2600" b="1" dirty="0"/>
              <a:t> </a:t>
            </a:r>
            <a:r>
              <a:rPr lang="cs-CZ" sz="2600" b="1" dirty="0">
                <a:solidFill>
                  <a:srgbClr val="00B0F0"/>
                </a:solidFill>
              </a:rPr>
              <a:t>(kromě konzervatoře)</a:t>
            </a:r>
            <a:r>
              <a:rPr lang="cs-CZ" sz="2600" dirty="0"/>
              <a:t>; </a:t>
            </a:r>
            <a:endParaRPr lang="cs-CZ" sz="2600" b="1" dirty="0"/>
          </a:p>
          <a:p>
            <a:pPr>
              <a:spcAft>
                <a:spcPts val="1000"/>
              </a:spcAft>
              <a:buFont typeface="Wingdings" panose="05000000000000000000" pitchFamily="2" charset="2"/>
              <a:buChar char="ü"/>
            </a:pPr>
            <a:r>
              <a:rPr lang="cs-CZ" sz="2600" b="1" dirty="0"/>
              <a:t>výsledky talentových zkoušek i přijímacího řízení </a:t>
            </a:r>
            <a:r>
              <a:rPr lang="cs-CZ" sz="2600" b="1" dirty="0">
                <a:solidFill>
                  <a:srgbClr val="00B0F0"/>
                </a:solidFill>
              </a:rPr>
              <a:t>(kromě konzervatoře)</a:t>
            </a:r>
            <a:r>
              <a:rPr lang="cs-CZ" sz="2600" b="1" dirty="0"/>
              <a:t> na všechny školy</a:t>
            </a:r>
            <a:r>
              <a:rPr lang="cs-CZ" sz="2600" dirty="0"/>
              <a:t> bez talentových zkoušek budou </a:t>
            </a:r>
            <a:r>
              <a:rPr lang="cs-CZ" sz="2600" b="1" u="sng" dirty="0"/>
              <a:t>zveřejněny ve stejném termínu</a:t>
            </a:r>
            <a:r>
              <a:rPr lang="cs-CZ" sz="2600" dirty="0"/>
              <a:t>.</a:t>
            </a:r>
          </a:p>
          <a:p>
            <a:pPr marL="0" indent="0">
              <a:buNone/>
            </a:pPr>
            <a:r>
              <a:rPr lang="cs-CZ" sz="2600" b="1" u="sng" dirty="0"/>
              <a:t>Loňské změny</a:t>
            </a:r>
          </a:p>
          <a:p>
            <a:r>
              <a:rPr lang="cs-CZ" sz="2400" dirty="0"/>
              <a:t>Způsob podávání přihlášky </a:t>
            </a:r>
            <a:r>
              <a:rPr lang="cs-CZ" sz="2400" b="1" dirty="0">
                <a:solidFill>
                  <a:srgbClr val="FF0000"/>
                </a:solidFill>
              </a:rPr>
              <a:t>výpisem byl zrušen;</a:t>
            </a:r>
          </a:p>
          <a:p>
            <a:r>
              <a:rPr lang="cs-CZ" sz="2400" dirty="0"/>
              <a:t>Další přihlášku lze podat pouze </a:t>
            </a:r>
            <a:r>
              <a:rPr lang="cs-CZ" sz="2400" b="1" dirty="0">
                <a:solidFill>
                  <a:srgbClr val="FF0000"/>
                </a:solidFill>
              </a:rPr>
              <a:t>v případě zpětvzetí předchozí přihlášky.</a:t>
            </a:r>
            <a:endParaRPr lang="cs-CZ" dirty="0"/>
          </a:p>
          <a:p>
            <a:pPr marL="0" indent="0">
              <a:buNone/>
            </a:pPr>
            <a:endParaRPr lang="cs-CZ" sz="2600" dirty="0">
              <a:solidFill>
                <a:srgbClr val="FF0000"/>
              </a:solidFill>
            </a:endParaRP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1FF4C013-F46A-D0C9-D3D9-3B0A0DCE4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43A2-98E4-B24E-9228-7624BE346F8E}" type="slidenum">
              <a:rPr lang="cs-CZ" smtClean="0"/>
              <a:pPr/>
              <a:t>4</a:t>
            </a:fld>
            <a:endParaRPr lang="cs-CZ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E7B5BEBB-5948-DAFE-84F9-EA81AC614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550" y="220739"/>
            <a:ext cx="11264900" cy="931325"/>
          </a:xfrm>
        </p:spPr>
        <p:txBody>
          <a:bodyPr>
            <a:noAutofit/>
          </a:bodyPr>
          <a:lstStyle/>
          <a:p>
            <a:r>
              <a:rPr lang="cs-CZ" sz="3600" u="sng" spc="5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Změny v přijímacím řízení ve šk. roce 2026/2027</a:t>
            </a:r>
          </a:p>
        </p:txBody>
      </p:sp>
    </p:spTree>
    <p:extLst>
      <p:ext uri="{BB962C8B-B14F-4D97-AF65-F5344CB8AC3E}">
        <p14:creationId xmlns:p14="http://schemas.microsoft.com/office/powerpoint/2010/main" val="26653242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422026" y="1298713"/>
            <a:ext cx="11264900" cy="5276654"/>
          </a:xfrm>
        </p:spPr>
        <p:txBody>
          <a:bodyPr>
            <a:normAutofit fontScale="70000" lnSpcReduction="20000"/>
          </a:bodyPr>
          <a:lstStyle/>
          <a:p>
            <a:endParaRPr lang="cs-CZ" sz="3400" b="1" dirty="0"/>
          </a:p>
          <a:p>
            <a:r>
              <a:rPr lang="cs-CZ" sz="3400" b="1" dirty="0"/>
              <a:t>1. termín: </a:t>
            </a:r>
            <a:r>
              <a:rPr lang="cs-CZ" sz="3400" b="1" dirty="0">
                <a:solidFill>
                  <a:srgbClr val="FF0000"/>
                </a:solidFill>
              </a:rPr>
              <a:t>12. dubna 2027 </a:t>
            </a:r>
            <a:r>
              <a:rPr lang="cs-CZ" sz="3400" dirty="0"/>
              <a:t>(4leté obory, vč. NS) </a:t>
            </a:r>
          </a:p>
          <a:p>
            <a:pPr marL="0" indent="0">
              <a:buNone/>
            </a:pPr>
            <a:r>
              <a:rPr lang="cs-CZ" sz="3400" dirty="0"/>
              <a:t>                    </a:t>
            </a:r>
            <a:r>
              <a:rPr lang="cs-CZ" sz="3400" b="1" dirty="0">
                <a:solidFill>
                  <a:srgbClr val="FF0000"/>
                </a:solidFill>
              </a:rPr>
              <a:t>14. dubna 2027 </a:t>
            </a:r>
            <a:r>
              <a:rPr lang="cs-CZ" sz="3400" dirty="0"/>
              <a:t>(6letá a 8letá gymnázia)</a:t>
            </a:r>
          </a:p>
          <a:p>
            <a:pPr marL="0" indent="0">
              <a:buNone/>
            </a:pPr>
            <a:endParaRPr lang="cs-CZ" sz="3400" dirty="0"/>
          </a:p>
          <a:p>
            <a:r>
              <a:rPr lang="cs-CZ" sz="3400" b="1" dirty="0"/>
              <a:t>2. termín: </a:t>
            </a:r>
            <a:r>
              <a:rPr lang="cs-CZ" sz="3400" b="1" dirty="0">
                <a:solidFill>
                  <a:srgbClr val="FF0000"/>
                </a:solidFill>
              </a:rPr>
              <a:t>13. dubna 2027 </a:t>
            </a:r>
            <a:r>
              <a:rPr lang="cs-CZ" sz="3400" dirty="0"/>
              <a:t>(4leté obory, vč. NS) </a:t>
            </a:r>
          </a:p>
          <a:p>
            <a:pPr marL="0" indent="0">
              <a:buNone/>
            </a:pPr>
            <a:r>
              <a:rPr lang="cs-CZ" sz="3400" dirty="0"/>
              <a:t>                    </a:t>
            </a:r>
            <a:r>
              <a:rPr lang="cs-CZ" sz="3400" b="1" dirty="0">
                <a:solidFill>
                  <a:srgbClr val="FF0000"/>
                </a:solidFill>
              </a:rPr>
              <a:t>15. dubna 2027 </a:t>
            </a:r>
            <a:r>
              <a:rPr lang="cs-CZ" sz="3400" dirty="0"/>
              <a:t>(6letá a 8letá gymnázia)</a:t>
            </a:r>
          </a:p>
          <a:p>
            <a:pPr marL="0" indent="0">
              <a:buNone/>
            </a:pPr>
            <a:r>
              <a:rPr lang="cs-CZ" sz="3400" dirty="0"/>
              <a:t>                    		</a:t>
            </a:r>
          </a:p>
          <a:p>
            <a:pPr marL="0" indent="0">
              <a:buNone/>
            </a:pPr>
            <a:r>
              <a:rPr lang="cs-CZ" sz="3400" b="1" dirty="0"/>
              <a:t>Náhradní termín </a:t>
            </a:r>
            <a:r>
              <a:rPr lang="cs-CZ" sz="3400" dirty="0"/>
              <a:t>(všechny obory vzdělání)</a:t>
            </a:r>
          </a:p>
          <a:p>
            <a:pPr marL="0" indent="0">
              <a:buNone/>
            </a:pPr>
            <a:r>
              <a:rPr lang="cs-CZ" sz="3400" dirty="0"/>
              <a:t>    1. termín: </a:t>
            </a:r>
            <a:r>
              <a:rPr lang="cs-CZ" sz="3400" b="1" dirty="0">
                <a:solidFill>
                  <a:srgbClr val="FF0000"/>
                </a:solidFill>
              </a:rPr>
              <a:t>29. dubna 2027</a:t>
            </a:r>
            <a:endParaRPr lang="cs-CZ" sz="3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cs-CZ" sz="3400" dirty="0"/>
              <a:t>    2. termín: </a:t>
            </a:r>
            <a:r>
              <a:rPr lang="cs-CZ" sz="3400" b="1" dirty="0">
                <a:solidFill>
                  <a:srgbClr val="FF0000"/>
                </a:solidFill>
              </a:rPr>
              <a:t>30. dubna 2027</a:t>
            </a:r>
          </a:p>
          <a:p>
            <a:pPr marL="0" indent="0">
              <a:buNone/>
            </a:pPr>
            <a:endParaRPr lang="cs-CZ" sz="34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cs-CZ" sz="3600" dirty="0"/>
              <a:t>MŠMT může v souladu s § 184a, odst. 4 písm. b) ŠZ stanovit odlišný způsob nebo podmínky přijímání ke vzdělávání (krizový zákon, karanténa…)</a:t>
            </a:r>
          </a:p>
          <a:p>
            <a:pPr marL="0" indent="0">
              <a:buNone/>
            </a:pPr>
            <a:endParaRPr lang="cs-CZ" sz="34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cs-CZ" sz="34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cs-CZ" sz="3400" b="1" dirty="0">
              <a:solidFill>
                <a:srgbClr val="FF0000"/>
              </a:solidFill>
            </a:endParaRPr>
          </a:p>
          <a:p>
            <a:endParaRPr lang="cs-CZ" i="1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43A2-98E4-B24E-9228-7624BE346F8E}" type="slidenum">
              <a:rPr lang="cs-CZ" smtClean="0"/>
              <a:pPr/>
              <a:t>5</a:t>
            </a:fld>
            <a:endParaRPr lang="cs-CZ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422025" y="367388"/>
            <a:ext cx="11448549" cy="931325"/>
          </a:xfrm>
        </p:spPr>
        <p:txBody>
          <a:bodyPr>
            <a:normAutofit/>
          </a:bodyPr>
          <a:lstStyle/>
          <a:p>
            <a:r>
              <a:rPr lang="cs-CZ" sz="3600" u="sng" spc="5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Termíny jednotných přijímacích zkoušek</a:t>
            </a:r>
          </a:p>
        </p:txBody>
      </p:sp>
    </p:spTree>
    <p:extLst>
      <p:ext uri="{BB962C8B-B14F-4D97-AF65-F5344CB8AC3E}">
        <p14:creationId xmlns:p14="http://schemas.microsoft.com/office/powerpoint/2010/main" val="36127448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5D18E066-3F9F-2044-B29B-FE59BAB4E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42400" y="5951387"/>
            <a:ext cx="2743200" cy="525613"/>
          </a:xfrm>
        </p:spPr>
        <p:txBody>
          <a:bodyPr/>
          <a:lstStyle/>
          <a:p>
            <a:fld id="{157D43A2-98E4-B24E-9228-7624BE346F8E}" type="slidenum">
              <a:rPr lang="cs-CZ" smtClean="0"/>
              <a:pPr/>
              <a:t>6</a:t>
            </a:fld>
            <a:endParaRPr lang="cs-CZ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46D7CB40-7719-2548-8D11-9EEE490D0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026" y="367388"/>
            <a:ext cx="11264900" cy="931325"/>
          </a:xfrm>
        </p:spPr>
        <p:txBody>
          <a:bodyPr>
            <a:normAutofit/>
          </a:bodyPr>
          <a:lstStyle/>
          <a:p>
            <a:r>
              <a:rPr lang="cs-CZ" sz="3600" u="sng" spc="5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Přihlášky</a:t>
            </a:r>
            <a:endParaRPr lang="cs-CZ" sz="3600" spc="5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AE9F03A2-F4C6-C54A-A5C4-2CF1BB5DB1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026" y="1679352"/>
            <a:ext cx="11481799" cy="49542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600" dirty="0"/>
              <a:t>Nejvýše </a:t>
            </a:r>
            <a:r>
              <a:rPr lang="cs-CZ" sz="2600" b="1" u="sng" dirty="0">
                <a:solidFill>
                  <a:srgbClr val="FF0000"/>
                </a:solidFill>
              </a:rPr>
              <a:t>2 přihlášky</a:t>
            </a:r>
            <a:r>
              <a:rPr lang="cs-CZ" sz="2600" b="1" dirty="0">
                <a:solidFill>
                  <a:srgbClr val="FF0000"/>
                </a:solidFill>
              </a:rPr>
              <a:t> do oborů s talentovou zkouškou </a:t>
            </a:r>
            <a:r>
              <a:rPr lang="cs-CZ" sz="2600" b="1" dirty="0">
                <a:solidFill>
                  <a:srgbClr val="00B0F0"/>
                </a:solidFill>
              </a:rPr>
              <a:t>včetně konzervatoře </a:t>
            </a:r>
            <a:r>
              <a:rPr lang="cs-CZ" sz="2600" dirty="0"/>
              <a:t>a nejvýše </a:t>
            </a:r>
            <a:r>
              <a:rPr lang="cs-CZ" sz="2600" b="1" u="sng" dirty="0">
                <a:solidFill>
                  <a:srgbClr val="FF0000"/>
                </a:solidFill>
              </a:rPr>
              <a:t>3 přihlášky</a:t>
            </a:r>
            <a:r>
              <a:rPr lang="cs-CZ" sz="2600" b="1" dirty="0">
                <a:solidFill>
                  <a:srgbClr val="FF0000"/>
                </a:solidFill>
              </a:rPr>
              <a:t> do ostatních oborů </a:t>
            </a:r>
            <a:r>
              <a:rPr lang="cs-CZ" sz="2600" dirty="0"/>
              <a:t>(max. </a:t>
            </a:r>
            <a:r>
              <a:rPr lang="cs-CZ" sz="2600" b="1" u="sng" dirty="0">
                <a:solidFill>
                  <a:srgbClr val="FF0000"/>
                </a:solidFill>
              </a:rPr>
              <a:t>5 celkem</a:t>
            </a:r>
            <a:r>
              <a:rPr lang="cs-CZ" sz="2600" dirty="0"/>
              <a:t>).</a:t>
            </a:r>
            <a:endParaRPr lang="cs-CZ" sz="2600" b="1" u="sng" dirty="0"/>
          </a:p>
          <a:p>
            <a:pPr marL="0" indent="0">
              <a:buNone/>
            </a:pPr>
            <a:endParaRPr lang="cs-CZ" sz="2600" b="1" u="sng" dirty="0"/>
          </a:p>
          <a:p>
            <a:pPr marL="0" indent="0">
              <a:buNone/>
            </a:pPr>
            <a:r>
              <a:rPr lang="cs-CZ" sz="2600" b="1" u="sng" dirty="0"/>
              <a:t>Lhůta pro odeslání přihlášky</a:t>
            </a:r>
            <a:r>
              <a:rPr lang="cs-CZ" sz="2600" b="1" dirty="0"/>
              <a:t>: </a:t>
            </a:r>
            <a:r>
              <a:rPr lang="cs-CZ" sz="2600" b="1" dirty="0">
                <a:solidFill>
                  <a:srgbClr val="FF0000"/>
                </a:solidFill>
              </a:rPr>
              <a:t>od 1. 2. do 20. 2. 2027</a:t>
            </a:r>
          </a:p>
          <a:p>
            <a:pPr marL="0" indent="0">
              <a:buNone/>
            </a:pPr>
            <a:r>
              <a:rPr lang="cs-CZ" sz="2600" b="1" dirty="0">
                <a:solidFill>
                  <a:srgbClr val="00B0F0"/>
                </a:solidFill>
              </a:rPr>
              <a:t>Nové! Konzervatoř (samostatná přihláška): od 1. 11. do 30. 11. 2026</a:t>
            </a:r>
          </a:p>
          <a:p>
            <a:pPr marL="0" indent="0">
              <a:buNone/>
            </a:pPr>
            <a:endParaRPr lang="cs-CZ" sz="2600" b="1" dirty="0"/>
          </a:p>
          <a:p>
            <a:pPr algn="just"/>
            <a:r>
              <a:rPr lang="cs-CZ" sz="2600" b="1" dirty="0"/>
              <a:t>pořadí škol </a:t>
            </a:r>
            <a:r>
              <a:rPr lang="cs-CZ" sz="2600" dirty="0"/>
              <a:t>se v přihlášce uvádí </a:t>
            </a:r>
            <a:r>
              <a:rPr lang="cs-CZ" sz="2600" b="1" u="sng" dirty="0">
                <a:solidFill>
                  <a:srgbClr val="FF0000"/>
                </a:solidFill>
              </a:rPr>
              <a:t>podle preference </a:t>
            </a:r>
            <a:r>
              <a:rPr lang="cs-CZ" sz="2600" dirty="0"/>
              <a:t>(důraz na co nejpečlivější výběr oboru při podání přihlášky – </a:t>
            </a:r>
            <a:r>
              <a:rPr lang="cs-CZ" sz="2600" b="1" dirty="0"/>
              <a:t>po uplynutí termínu pro podání přihlášky již nelze pořadí měnit</a:t>
            </a:r>
            <a:r>
              <a:rPr lang="cs-CZ" sz="2600" dirty="0"/>
              <a:t>), na všech přihláškách jsou obory </a:t>
            </a:r>
            <a:r>
              <a:rPr lang="cs-CZ" sz="2600" b="1" dirty="0"/>
              <a:t>ve stejném pořadí;</a:t>
            </a:r>
            <a:endParaRPr lang="cs-CZ" sz="2600" dirty="0"/>
          </a:p>
          <a:p>
            <a:pPr>
              <a:lnSpc>
                <a:spcPct val="100000"/>
              </a:lnSpc>
            </a:pPr>
            <a:r>
              <a:rPr lang="cs-CZ" sz="2600" dirty="0"/>
              <a:t>Součástí přihlášky jsou </a:t>
            </a:r>
            <a:r>
              <a:rPr lang="cs-CZ" sz="2600" b="1" dirty="0">
                <a:solidFill>
                  <a:srgbClr val="FF0000"/>
                </a:solidFill>
              </a:rPr>
              <a:t>prosté kopie dokladů </a:t>
            </a:r>
            <a:r>
              <a:rPr lang="cs-CZ" sz="2600" dirty="0"/>
              <a:t>stanovených vyhláškou.</a:t>
            </a:r>
          </a:p>
          <a:p>
            <a:pPr marL="0" indent="0">
              <a:lnSpc>
                <a:spcPct val="100000"/>
              </a:lnSpc>
              <a:buNone/>
            </a:pPr>
            <a:endParaRPr lang="cs-CZ" sz="2600" dirty="0"/>
          </a:p>
        </p:txBody>
      </p:sp>
    </p:spTree>
    <p:extLst>
      <p:ext uri="{BB962C8B-B14F-4D97-AF65-F5344CB8AC3E}">
        <p14:creationId xmlns:p14="http://schemas.microsoft.com/office/powerpoint/2010/main" val="13086336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422026" y="1388853"/>
            <a:ext cx="11264900" cy="4890772"/>
          </a:xfrm>
        </p:spPr>
        <p:txBody>
          <a:bodyPr>
            <a:noAutofit/>
          </a:bodyPr>
          <a:lstStyle/>
          <a:p>
            <a:r>
              <a:rPr lang="cs-CZ" sz="2600" b="1" u="sng" dirty="0"/>
              <a:t>Možnosti podání přihlášky</a:t>
            </a:r>
            <a:r>
              <a:rPr lang="cs-CZ" sz="2600" b="1" dirty="0"/>
              <a:t> </a:t>
            </a:r>
            <a:r>
              <a:rPr lang="cs-CZ" sz="2600" dirty="0"/>
              <a:t>(rovnocenné formy)</a:t>
            </a:r>
            <a:endParaRPr lang="cs-CZ" sz="2600" b="1" u="sng" dirty="0"/>
          </a:p>
          <a:p>
            <a:pPr>
              <a:buFont typeface="Wingdings" panose="05000000000000000000" pitchFamily="2" charset="2"/>
              <a:buChar char="ü"/>
            </a:pPr>
            <a:r>
              <a:rPr lang="cs-CZ" sz="2600" b="1" dirty="0">
                <a:solidFill>
                  <a:srgbClr val="FF0000"/>
                </a:solidFill>
              </a:rPr>
              <a:t>plně digitalizovaná přihláška </a:t>
            </a:r>
            <a:r>
              <a:rPr lang="cs-CZ" sz="2600" dirty="0"/>
              <a:t>(prostřednictvím informačního systému DipSy) na základě prokázání totožnosti s využitím prostředku pro elektronickou identifikaci (stvrzením přihlášky je přihláška podána do všech škol);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2600" b="1" dirty="0">
                <a:solidFill>
                  <a:srgbClr val="FF0000"/>
                </a:solidFill>
              </a:rPr>
              <a:t>papírový tiskopis přihlášky</a:t>
            </a:r>
            <a:r>
              <a:rPr lang="cs-CZ" sz="2600" dirty="0">
                <a:solidFill>
                  <a:srgbClr val="FF0000"/>
                </a:solidFill>
              </a:rPr>
              <a:t> </a:t>
            </a:r>
            <a:r>
              <a:rPr lang="cs-CZ" sz="2600" dirty="0"/>
              <a:t>– listinná přihláška se shodným pořadím oborů na všech tiskopisech (včetně příloh v listinné podobě);</a:t>
            </a:r>
            <a:endParaRPr lang="cs-CZ" sz="2600" dirty="0">
              <a:solidFill>
                <a:srgbClr val="00B0F0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cs-CZ" sz="2600" dirty="0"/>
              <a:t>Způsob podávání přihlášky </a:t>
            </a:r>
            <a:r>
              <a:rPr lang="cs-CZ" sz="2600" b="1" dirty="0"/>
              <a:t>výpisem byl zrušen</a:t>
            </a:r>
            <a:r>
              <a:rPr lang="cs-CZ" sz="2600" dirty="0"/>
              <a:t>;</a:t>
            </a:r>
          </a:p>
          <a:p>
            <a:pPr marL="0" indent="0">
              <a:buNone/>
            </a:pPr>
            <a:r>
              <a:rPr lang="cs-CZ" sz="2600" dirty="0"/>
              <a:t>Uchazeč může </a:t>
            </a:r>
            <a:r>
              <a:rPr lang="cs-CZ" sz="2600" b="1" dirty="0"/>
              <a:t>vzít přihlášku nebo její část zpět </a:t>
            </a:r>
            <a:r>
              <a:rPr lang="cs-CZ" sz="2600" dirty="0"/>
              <a:t>nejpozději 3 pracovní dny před stanovením pořadí uchazečů do DiPSy (do 4. 5. 2027).</a:t>
            </a:r>
          </a:p>
          <a:p>
            <a:pPr marL="0" indent="0">
              <a:buNone/>
            </a:pPr>
            <a:r>
              <a:rPr lang="cs-CZ" sz="2600" dirty="0"/>
              <a:t>Podpis uchazeče se nahrazuje </a:t>
            </a:r>
            <a:r>
              <a:rPr lang="cs-CZ" sz="2600" b="1" dirty="0"/>
              <a:t>čestným prohlášením podávající osoby</a:t>
            </a:r>
            <a:r>
              <a:rPr lang="cs-CZ" sz="2600" dirty="0"/>
              <a:t> (nezletilý uchazeč souhlasí s podáním a obsahem).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43A2-98E4-B24E-9228-7624BE346F8E}" type="slidenum">
              <a:rPr lang="cs-CZ" smtClean="0"/>
              <a:pPr/>
              <a:t>7</a:t>
            </a:fld>
            <a:endParaRPr lang="cs-CZ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sz="4000" u="sng" spc="5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Možnosti podání přihlášky</a:t>
            </a:r>
            <a:br>
              <a:rPr lang="cs-CZ" sz="3600" dirty="0">
                <a:solidFill>
                  <a:srgbClr val="FF0000"/>
                </a:solidFill>
              </a:rPr>
            </a:br>
            <a:endParaRPr lang="cs-CZ" sz="3600" u="sng" spc="5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74663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406400" y="1298713"/>
            <a:ext cx="11636075" cy="498091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cs-CZ" sz="2600" b="1" u="sng" dirty="0">
                <a:solidFill>
                  <a:srgbClr val="FF0000"/>
                </a:solidFill>
              </a:rPr>
              <a:t>Místo konání</a:t>
            </a:r>
            <a:r>
              <a:rPr lang="cs-CZ" sz="2600" b="1" dirty="0">
                <a:solidFill>
                  <a:srgbClr val="FF0000"/>
                </a:solidFill>
              </a:rPr>
              <a:t> jednotné zkoušky </a:t>
            </a:r>
            <a:r>
              <a:rPr lang="cs-CZ" sz="2600" b="1" dirty="0"/>
              <a:t>určí Centrum 1. března 2027</a:t>
            </a:r>
            <a:r>
              <a:rPr lang="cs-CZ" sz="2600" dirty="0"/>
              <a:t>, a to jednu ze škol s oborem vzdělání s MZ, kam se uchazeč hlásí; 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cs-CZ" sz="2600" dirty="0"/>
              <a:t>Na oba termíny </a:t>
            </a:r>
            <a:r>
              <a:rPr lang="cs-CZ" sz="2600" b="1" u="sng" dirty="0">
                <a:solidFill>
                  <a:srgbClr val="FF0000"/>
                </a:solidFill>
              </a:rPr>
              <a:t>může být určena stejná škola</a:t>
            </a:r>
            <a:r>
              <a:rPr lang="cs-CZ" sz="2600" dirty="0">
                <a:solidFill>
                  <a:srgbClr val="FF0000"/>
                </a:solidFill>
              </a:rPr>
              <a:t>;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cs-CZ" sz="2600" b="1" dirty="0"/>
              <a:t>Pozvánku</a:t>
            </a:r>
            <a:r>
              <a:rPr lang="cs-CZ" sz="2600" dirty="0"/>
              <a:t> zasílá uchazeči ředitel SŠ nejpozději 14 dní před konáním zkoušek;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cs-CZ" sz="2600" b="1" dirty="0"/>
              <a:t>Uchazeč, který se hlásí</a:t>
            </a:r>
            <a:r>
              <a:rPr lang="cs-CZ" sz="2600" b="1" dirty="0">
                <a:solidFill>
                  <a:srgbClr val="FF0000"/>
                </a:solidFill>
              </a:rPr>
              <a:t> alespoň do jednoho oboru s MZ, má </a:t>
            </a:r>
            <a:r>
              <a:rPr lang="cs-CZ" sz="2600" b="1" u="sng" dirty="0">
                <a:solidFill>
                  <a:srgbClr val="FF0000"/>
                </a:solidFill>
              </a:rPr>
              <a:t>právo konat dva termíny JPZ</a:t>
            </a:r>
            <a:r>
              <a:rPr lang="cs-CZ" sz="2600" dirty="0">
                <a:solidFill>
                  <a:srgbClr val="FF0000"/>
                </a:solidFill>
              </a:rPr>
              <a:t>;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r>
              <a:rPr lang="cs-CZ" sz="2600" b="1" dirty="0"/>
              <a:t>Školní přijímací zkouška </a:t>
            </a:r>
            <a:r>
              <a:rPr lang="cs-CZ" sz="2600" dirty="0"/>
              <a:t>(může být stanovena) nebo </a:t>
            </a:r>
            <a:r>
              <a:rPr lang="cs-CZ" sz="2600" b="1" dirty="0"/>
              <a:t>talentová zkouška </a:t>
            </a:r>
            <a:r>
              <a:rPr lang="cs-CZ" sz="2600" dirty="0"/>
              <a:t>se koná v období </a:t>
            </a:r>
            <a:r>
              <a:rPr lang="cs-CZ" sz="2600" b="1" dirty="0">
                <a:solidFill>
                  <a:srgbClr val="FF0000"/>
                </a:solidFill>
              </a:rPr>
              <a:t>od 15. března do 23. dubna 2027</a:t>
            </a:r>
          </a:p>
          <a:p>
            <a:pPr marL="0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cs-CZ" sz="2600" b="1" dirty="0">
                <a:solidFill>
                  <a:srgbClr val="FF0000"/>
                </a:solidFill>
              </a:rPr>
              <a:t>   </a:t>
            </a:r>
            <a:r>
              <a:rPr lang="cs-CZ" sz="2600" dirty="0"/>
              <a:t>(termín může být změněn z organizačních nebo personálních důvodů).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cs-CZ" sz="2600" b="1" dirty="0">
                <a:solidFill>
                  <a:srgbClr val="00B0F0"/>
                </a:solidFill>
              </a:rPr>
              <a:t>Konzervatoř (talentová a školní zkouška) – od 2. ledna do 17. ledna 2027</a:t>
            </a:r>
          </a:p>
          <a:p>
            <a:pPr marL="0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cs-CZ" sz="2600" b="1" u="sng" dirty="0"/>
              <a:t>Průběh a délka JPZ</a:t>
            </a:r>
            <a:r>
              <a:rPr lang="cs-CZ" sz="2600" b="1" dirty="0"/>
              <a:t> </a:t>
            </a:r>
            <a:r>
              <a:rPr lang="cs-CZ" sz="2600" dirty="0"/>
              <a:t>Český jazyk a literatura (60 minut)</a:t>
            </a:r>
          </a:p>
          <a:p>
            <a:pPr marL="0" indent="0">
              <a:spcBef>
                <a:spcPts val="0"/>
              </a:spcBef>
              <a:spcAft>
                <a:spcPts val="300"/>
              </a:spcAft>
              <a:buNone/>
            </a:pPr>
            <a:r>
              <a:rPr lang="cs-CZ" sz="2600" dirty="0"/>
              <a:t>                                  Matematika a její aplikace (70 minut)</a:t>
            </a:r>
            <a:endParaRPr lang="cs-CZ" sz="2600" b="1" dirty="0"/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cs-CZ" sz="2600" b="1" dirty="0">
              <a:solidFill>
                <a:srgbClr val="FF0000"/>
              </a:solidFill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43A2-98E4-B24E-9228-7624BE346F8E}" type="slidenum">
              <a:rPr lang="cs-CZ" smtClean="0"/>
              <a:pPr/>
              <a:t>8</a:t>
            </a:fld>
            <a:endParaRPr lang="cs-CZ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sz="4000" u="sng" spc="5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Jednotná přijímací zkouška</a:t>
            </a:r>
            <a:r>
              <a:rPr lang="cs-CZ" sz="4000" spc="5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 </a:t>
            </a:r>
            <a:br>
              <a:rPr lang="cs-CZ" sz="3600" dirty="0">
                <a:solidFill>
                  <a:srgbClr val="FF0000"/>
                </a:solidFill>
              </a:rPr>
            </a:br>
            <a:endParaRPr lang="cs-CZ" sz="3600" spc="5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63303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463550" y="1259457"/>
            <a:ext cx="11264900" cy="5020168"/>
          </a:xfrm>
        </p:spPr>
        <p:txBody>
          <a:bodyPr>
            <a:noAutofit/>
          </a:bodyPr>
          <a:lstStyle/>
          <a:p>
            <a:pPr lvl="0">
              <a:spcBef>
                <a:spcPts val="500"/>
              </a:spcBef>
            </a:pPr>
            <a:r>
              <a:rPr lang="cs-CZ" sz="2500" b="1" dirty="0"/>
              <a:t>Jednotný termín zveřejnění výsledků </a:t>
            </a:r>
            <a:r>
              <a:rPr lang="cs-CZ" sz="2500" dirty="0"/>
              <a:t>všemi středními školami </a:t>
            </a:r>
            <a:r>
              <a:rPr lang="cs-CZ" sz="2400" dirty="0"/>
              <a:t>–</a:t>
            </a:r>
            <a:r>
              <a:rPr lang="cs-CZ" sz="2500" dirty="0"/>
              <a:t> stanoven vyhláškou </a:t>
            </a:r>
            <a:r>
              <a:rPr lang="cs-CZ" sz="2500" b="1" dirty="0">
                <a:solidFill>
                  <a:srgbClr val="FF0000"/>
                </a:solidFill>
              </a:rPr>
              <a:t>14. května 2027</a:t>
            </a:r>
            <a:r>
              <a:rPr lang="cs-CZ" sz="2500" dirty="0">
                <a:solidFill>
                  <a:srgbClr val="FF0000"/>
                </a:solidFill>
              </a:rPr>
              <a:t>;</a:t>
            </a:r>
            <a:endParaRPr lang="cs-CZ" sz="2500" dirty="0"/>
          </a:p>
          <a:p>
            <a:pPr lvl="0">
              <a:spcBef>
                <a:spcPts val="500"/>
              </a:spcBef>
            </a:pPr>
            <a:r>
              <a:rPr lang="cs-CZ" sz="2500" dirty="0"/>
              <a:t>Pokud nelze  přijmout všechny úspěšné uchazeče, rozhoduje jejich pořadí;</a:t>
            </a:r>
          </a:p>
          <a:p>
            <a:pPr lvl="0">
              <a:spcBef>
                <a:spcPts val="500"/>
              </a:spcBef>
            </a:pPr>
            <a:r>
              <a:rPr lang="cs-CZ" sz="2500" b="1" dirty="0"/>
              <a:t>Důsledek prioritizace </a:t>
            </a:r>
            <a:r>
              <a:rPr lang="cs-CZ" sz="2400" dirty="0"/>
              <a:t>–</a:t>
            </a:r>
            <a:r>
              <a:rPr lang="cs-CZ" sz="2500" dirty="0"/>
              <a:t> uchazeč </a:t>
            </a:r>
            <a:r>
              <a:rPr lang="cs-CZ" sz="2500" b="1" u="sng" dirty="0">
                <a:solidFill>
                  <a:srgbClr val="FF0000"/>
                </a:solidFill>
              </a:rPr>
              <a:t>je přijat do jediného oboru</a:t>
            </a:r>
            <a:endParaRPr lang="cs-CZ" sz="2500" b="1" dirty="0">
              <a:solidFill>
                <a:srgbClr val="FF0000"/>
              </a:solidFill>
            </a:endParaRPr>
          </a:p>
          <a:p>
            <a:pPr marL="0" lvl="0" indent="0">
              <a:spcBef>
                <a:spcPts val="500"/>
              </a:spcBef>
              <a:buNone/>
            </a:pPr>
            <a:r>
              <a:rPr lang="cs-CZ" sz="2500" b="1" dirty="0">
                <a:solidFill>
                  <a:srgbClr val="FF0000"/>
                </a:solidFill>
              </a:rPr>
              <a:t>   </a:t>
            </a:r>
            <a:r>
              <a:rPr lang="cs-CZ" sz="2500" dirty="0"/>
              <a:t>(který v přihlášce upřednostnil), </a:t>
            </a:r>
            <a:r>
              <a:rPr lang="cs-CZ" sz="2500" b="1" u="sng" dirty="0">
                <a:solidFill>
                  <a:srgbClr val="FF0000"/>
                </a:solidFill>
              </a:rPr>
              <a:t>do ostatních oborů není přijat</a:t>
            </a:r>
            <a:r>
              <a:rPr lang="cs-CZ" sz="2500" dirty="0">
                <a:solidFill>
                  <a:srgbClr val="FF0000"/>
                </a:solidFill>
              </a:rPr>
              <a:t>;</a:t>
            </a:r>
            <a:endParaRPr lang="cs-CZ" sz="2500" dirty="0"/>
          </a:p>
          <a:p>
            <a:pPr lvl="0">
              <a:spcBef>
                <a:spcPts val="500"/>
              </a:spcBef>
            </a:pPr>
            <a:r>
              <a:rPr lang="cs-CZ" sz="2500" b="1" dirty="0"/>
              <a:t>Rozhodnutí o přijetí či nepřijetí </a:t>
            </a:r>
            <a:r>
              <a:rPr lang="cs-CZ" sz="2500" dirty="0"/>
              <a:t>bude uchazečům </a:t>
            </a:r>
            <a:r>
              <a:rPr lang="cs-CZ" sz="2500" b="1" dirty="0"/>
              <a:t>oznámeno zveřejněním seznamu </a:t>
            </a:r>
            <a:r>
              <a:rPr lang="cs-CZ" sz="2400" dirty="0"/>
              <a:t>–</a:t>
            </a:r>
            <a:r>
              <a:rPr lang="cs-CZ" sz="2500" dirty="0"/>
              <a:t> </a:t>
            </a:r>
            <a:r>
              <a:rPr lang="cs-CZ" sz="2500" b="1" u="sng" dirty="0">
                <a:solidFill>
                  <a:srgbClr val="FF0000"/>
                </a:solidFill>
              </a:rPr>
              <a:t>rozhodnutí se 1. a 2. kole nevyhotovuje v písemné formě</a:t>
            </a:r>
            <a:r>
              <a:rPr lang="cs-CZ" sz="2500" dirty="0">
                <a:solidFill>
                  <a:srgbClr val="FF0000"/>
                </a:solidFill>
              </a:rPr>
              <a:t>;</a:t>
            </a:r>
            <a:endParaRPr lang="cs-CZ" sz="2500" dirty="0"/>
          </a:p>
          <a:p>
            <a:pPr lvl="0">
              <a:spcBef>
                <a:spcPts val="500"/>
              </a:spcBef>
            </a:pPr>
            <a:r>
              <a:rPr lang="cs-CZ" sz="2500" b="1" dirty="0"/>
              <a:t>Vzdání se práva na přijetí </a:t>
            </a:r>
            <a:r>
              <a:rPr lang="cs-CZ" sz="2500" dirty="0"/>
              <a:t>-</a:t>
            </a:r>
            <a:r>
              <a:rPr lang="cs-CZ" sz="2500" b="1" dirty="0"/>
              <a:t> </a:t>
            </a:r>
            <a:r>
              <a:rPr lang="cs-CZ" sz="2500" dirty="0"/>
              <a:t>možnost, jak zvrátit přijetí, </a:t>
            </a:r>
            <a:r>
              <a:rPr lang="cs-CZ" sz="2500" b="1" dirty="0">
                <a:solidFill>
                  <a:srgbClr val="FF0000"/>
                </a:solidFill>
              </a:rPr>
              <a:t>musí doručit nejpozději v den, kdy byla doručena přihláška do daného oboru v dalším kole</a:t>
            </a:r>
            <a:r>
              <a:rPr lang="cs-CZ" sz="2500" b="1" dirty="0">
                <a:solidFill>
                  <a:srgbClr val="00B0F0"/>
                </a:solidFill>
              </a:rPr>
              <a:t> </a:t>
            </a:r>
            <a:r>
              <a:rPr lang="cs-CZ" sz="2500" dirty="0"/>
              <a:t>(volné místo se obsazuje až v dalších kolech přijímacího řízení), účastnit se dalších kol přijímacího řízení může uchazeč, pokud není v rámci 1. kola přijat;</a:t>
            </a:r>
          </a:p>
          <a:p>
            <a:pPr lvl="0">
              <a:spcBef>
                <a:spcPts val="500"/>
              </a:spcBef>
            </a:pPr>
            <a:r>
              <a:rPr lang="cs-CZ" sz="2500" b="1" dirty="0"/>
              <a:t>Odvolání</a:t>
            </a:r>
            <a:r>
              <a:rPr lang="cs-CZ" sz="2500" dirty="0"/>
              <a:t> </a:t>
            </a:r>
            <a:r>
              <a:rPr lang="cs-CZ" sz="2400" dirty="0"/>
              <a:t>–</a:t>
            </a:r>
            <a:r>
              <a:rPr lang="cs-CZ" sz="2500" dirty="0"/>
              <a:t> možnost podání odvolání do 3 pracovních dnů po zveřejnění seznamu, smysl má pouze v případě pochybení řízení.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43A2-98E4-B24E-9228-7624BE346F8E}" type="slidenum">
              <a:rPr lang="cs-CZ" smtClean="0"/>
              <a:pPr/>
              <a:t>9</a:t>
            </a:fld>
            <a:endParaRPr lang="cs-CZ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157941" y="367389"/>
            <a:ext cx="11528985" cy="970960"/>
          </a:xfrm>
        </p:spPr>
        <p:txBody>
          <a:bodyPr>
            <a:normAutofit/>
          </a:bodyPr>
          <a:lstStyle/>
          <a:p>
            <a:r>
              <a:rPr lang="cs-CZ" sz="3600" u="sng" spc="5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Výsledek přijímacího řízení</a:t>
            </a:r>
          </a:p>
        </p:txBody>
      </p:sp>
    </p:spTree>
    <p:extLst>
      <p:ext uri="{BB962C8B-B14F-4D97-AF65-F5344CB8AC3E}">
        <p14:creationId xmlns:p14="http://schemas.microsoft.com/office/powerpoint/2010/main" val="21961806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166255" y="1298713"/>
            <a:ext cx="11737569" cy="6250567"/>
          </a:xfrm>
        </p:spPr>
        <p:txBody>
          <a:bodyPr>
            <a:noAutofit/>
          </a:bodyPr>
          <a:lstStyle/>
          <a:p>
            <a:pPr marL="0" indent="0">
              <a:spcAft>
                <a:spcPts val="1000"/>
              </a:spcAft>
              <a:buNone/>
            </a:pPr>
            <a:r>
              <a:rPr lang="cs-CZ" sz="2600" b="1" dirty="0">
                <a:solidFill>
                  <a:srgbClr val="00B0F0"/>
                </a:solidFill>
                <a:cs typeface="Arial" pitchFamily="34" charset="0"/>
              </a:rPr>
              <a:t>Druhé kolo je na rozdíl od prvního kola stanoveno z hlediska termínů </a:t>
            </a:r>
            <a:r>
              <a:rPr lang="cs-CZ" sz="2600" b="1" u="sng" dirty="0">
                <a:solidFill>
                  <a:srgbClr val="00B0F0"/>
                </a:solidFill>
                <a:cs typeface="Arial" pitchFamily="34" charset="0"/>
              </a:rPr>
              <a:t>jednotně pro střední školy i konzervatoře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2600" dirty="0">
                <a:cs typeface="Arial" pitchFamily="34" charset="0"/>
              </a:rPr>
              <a:t>Do 2. kola se může hlásit uchazeč, který </a:t>
            </a:r>
            <a:r>
              <a:rPr lang="cs-CZ" sz="2600" b="1" dirty="0">
                <a:solidFill>
                  <a:srgbClr val="FF0000"/>
                </a:solidFill>
                <a:cs typeface="Arial" pitchFamily="34" charset="0"/>
              </a:rPr>
              <a:t>nebyl přijat v prvním kole </a:t>
            </a:r>
            <a:r>
              <a:rPr lang="cs-CZ" sz="2600" dirty="0">
                <a:cs typeface="Arial" pitchFamily="34" charset="0"/>
              </a:rPr>
              <a:t>nebo se </a:t>
            </a:r>
            <a:r>
              <a:rPr lang="cs-CZ" sz="2600" b="1" dirty="0">
                <a:solidFill>
                  <a:srgbClr val="FF0000"/>
                </a:solidFill>
                <a:cs typeface="Arial" pitchFamily="34" charset="0"/>
              </a:rPr>
              <a:t>vzdal</a:t>
            </a:r>
            <a:r>
              <a:rPr lang="cs-CZ" sz="2600" b="1" dirty="0">
                <a:cs typeface="Arial" pitchFamily="34" charset="0"/>
              </a:rPr>
              <a:t> </a:t>
            </a:r>
            <a:r>
              <a:rPr lang="cs-CZ" sz="2600" b="1" dirty="0">
                <a:solidFill>
                  <a:srgbClr val="FF0000"/>
                </a:solidFill>
                <a:cs typeface="Arial" pitchFamily="34" charset="0"/>
              </a:rPr>
              <a:t>práva na přijetí, </a:t>
            </a:r>
            <a:r>
              <a:rPr lang="cs-CZ" sz="2600" dirty="0">
                <a:cs typeface="Arial" pitchFamily="34" charset="0"/>
              </a:rPr>
              <a:t>postupuje se </a:t>
            </a:r>
            <a:r>
              <a:rPr lang="cs-CZ" sz="2600" b="1" dirty="0">
                <a:solidFill>
                  <a:srgbClr val="FF0000"/>
                </a:solidFill>
                <a:cs typeface="Arial" pitchFamily="34" charset="0"/>
              </a:rPr>
              <a:t>obdobně jako v 1. kole </a:t>
            </a:r>
            <a:r>
              <a:rPr lang="cs-CZ" sz="2600" dirty="0">
                <a:cs typeface="Arial" pitchFamily="34" charset="0"/>
              </a:rPr>
              <a:t>(včetně prioritizace a způsobů odevzdání přihlášky…);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sz="2600" dirty="0">
                <a:cs typeface="Arial" pitchFamily="34" charset="0"/>
              </a:rPr>
              <a:t>do 2. kola maturitního oboru může hlásit i ten uchazeč, </a:t>
            </a:r>
            <a:r>
              <a:rPr lang="cs-CZ" sz="2600" b="1" dirty="0">
                <a:cs typeface="Arial" pitchFamily="34" charset="0"/>
              </a:rPr>
              <a:t>který v 1. kole  nekonal JPZ </a:t>
            </a:r>
            <a:r>
              <a:rPr lang="cs-CZ" sz="2600" dirty="0">
                <a:cs typeface="Arial" pitchFamily="34" charset="0"/>
              </a:rPr>
              <a:t>(obdrží 0 bodů);</a:t>
            </a:r>
            <a:endParaRPr lang="cs-CZ" sz="2600" u="sng" dirty="0">
              <a:cs typeface="Arial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cs-CZ" sz="2600" b="1" dirty="0">
                <a:cs typeface="Arial" pitchFamily="34" charset="0"/>
              </a:rPr>
              <a:t>Lhůta pro odeslání přihlášek: </a:t>
            </a:r>
            <a:r>
              <a:rPr lang="cs-CZ" sz="2600" b="1" dirty="0">
                <a:solidFill>
                  <a:srgbClr val="FF0000"/>
                </a:solidFill>
                <a:cs typeface="Arial" pitchFamily="34" charset="0"/>
              </a:rPr>
              <a:t>od 19. května do</a:t>
            </a:r>
            <a:r>
              <a:rPr lang="cs-CZ" sz="2600" b="1" dirty="0">
                <a:cs typeface="Arial" pitchFamily="34" charset="0"/>
              </a:rPr>
              <a:t> </a:t>
            </a:r>
            <a:r>
              <a:rPr lang="cs-CZ" sz="2600" b="1" dirty="0">
                <a:solidFill>
                  <a:srgbClr val="FF0000"/>
                </a:solidFill>
                <a:cs typeface="Arial" pitchFamily="34" charset="0"/>
              </a:rPr>
              <a:t>24. května 2027;            </a:t>
            </a:r>
            <a:endParaRPr lang="cs-CZ" sz="2600" b="1" u="sng" dirty="0">
              <a:solidFill>
                <a:srgbClr val="00B0F0"/>
              </a:solidFill>
              <a:cs typeface="Arial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cs-CZ" sz="2600" b="1" dirty="0">
                <a:cs typeface="Arial" pitchFamily="34" charset="0"/>
              </a:rPr>
              <a:t>Školní nebo talentová zkouška </a:t>
            </a:r>
            <a:r>
              <a:rPr lang="cs-CZ" sz="2600" dirty="0">
                <a:cs typeface="Arial" pitchFamily="34" charset="0"/>
              </a:rPr>
              <a:t>se koná </a:t>
            </a:r>
            <a:r>
              <a:rPr lang="cs-CZ" sz="2600" b="1" dirty="0">
                <a:solidFill>
                  <a:srgbClr val="FF0000"/>
                </a:solidFill>
                <a:cs typeface="Arial" pitchFamily="34" charset="0"/>
              </a:rPr>
              <a:t>alespoň</a:t>
            </a:r>
            <a:r>
              <a:rPr lang="cs-CZ" sz="2600" b="1" dirty="0">
                <a:cs typeface="Arial" pitchFamily="34" charset="0"/>
              </a:rPr>
              <a:t> v</a:t>
            </a:r>
            <a:r>
              <a:rPr lang="cs-CZ" sz="2600" dirty="0">
                <a:cs typeface="Arial" pitchFamily="34" charset="0"/>
              </a:rPr>
              <a:t> </a:t>
            </a:r>
            <a:r>
              <a:rPr lang="cs-CZ" sz="2600" b="1" dirty="0">
                <a:cs typeface="Arial" pitchFamily="34" charset="0"/>
              </a:rPr>
              <a:t>jednom termínu </a:t>
            </a:r>
          </a:p>
          <a:p>
            <a:pPr marL="0" indent="0">
              <a:spcBef>
                <a:spcPts val="0"/>
              </a:spcBef>
              <a:buNone/>
            </a:pPr>
            <a:r>
              <a:rPr lang="cs-CZ" sz="2600" b="1" dirty="0">
                <a:solidFill>
                  <a:srgbClr val="FF0000"/>
                </a:solidFill>
                <a:cs typeface="Arial" pitchFamily="34" charset="0"/>
              </a:rPr>
              <a:t>   8. června </a:t>
            </a:r>
            <a:r>
              <a:rPr lang="cs-CZ" sz="2600" dirty="0">
                <a:solidFill>
                  <a:srgbClr val="FF0000"/>
                </a:solidFill>
              </a:rPr>
              <a:t>–</a:t>
            </a:r>
            <a:r>
              <a:rPr lang="cs-CZ" sz="2600" b="1" dirty="0">
                <a:solidFill>
                  <a:srgbClr val="FF0000"/>
                </a:solidFill>
                <a:cs typeface="Arial" pitchFamily="34" charset="0"/>
              </a:rPr>
              <a:t> 14. června 2027</a:t>
            </a:r>
            <a:r>
              <a:rPr lang="cs-CZ" sz="2600" dirty="0">
                <a:cs typeface="Arial" pitchFamily="34" charset="0"/>
              </a:rPr>
              <a:t>, </a:t>
            </a:r>
            <a:r>
              <a:rPr lang="cs-CZ" sz="2600" b="1" dirty="0">
                <a:cs typeface="Arial" pitchFamily="34" charset="0"/>
              </a:rPr>
              <a:t>náhradní termín se nekoná;</a:t>
            </a:r>
            <a:endParaRPr lang="cs-CZ" sz="2600" dirty="0">
              <a:cs typeface="Arial" pitchFamily="34" charset="0"/>
            </a:endParaRPr>
          </a:p>
          <a:p>
            <a:pPr eaLnBrk="0" fontAlgn="base" hangingPunc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cs-CZ" sz="2600" b="1" dirty="0">
                <a:cs typeface="Arial" pitchFamily="34" charset="0"/>
              </a:rPr>
              <a:t>Termín zveřejnění výsledků</a:t>
            </a:r>
            <a:r>
              <a:rPr lang="cs-CZ" sz="2600" b="1">
                <a:cs typeface="Arial" pitchFamily="34" charset="0"/>
              </a:rPr>
              <a:t>: </a:t>
            </a:r>
            <a:r>
              <a:rPr lang="cs-CZ" sz="2600" b="1">
                <a:solidFill>
                  <a:srgbClr val="FF0000"/>
                </a:solidFill>
                <a:cs typeface="Arial" pitchFamily="34" charset="0"/>
              </a:rPr>
              <a:t>22. </a:t>
            </a:r>
            <a:r>
              <a:rPr lang="cs-CZ" sz="2600" b="1" dirty="0">
                <a:solidFill>
                  <a:srgbClr val="FF0000"/>
                </a:solidFill>
                <a:cs typeface="Arial" pitchFamily="34" charset="0"/>
              </a:rPr>
              <a:t>června 2027.</a:t>
            </a:r>
            <a:endParaRPr lang="cs-CZ" sz="2600" dirty="0">
              <a:solidFill>
                <a:srgbClr val="FF0000"/>
              </a:solidFill>
              <a:cs typeface="Arial" pitchFamily="34" charset="0"/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>
          <a:xfrm>
            <a:off x="9042400" y="5951387"/>
            <a:ext cx="2743200" cy="1164308"/>
          </a:xfrm>
        </p:spPr>
        <p:txBody>
          <a:bodyPr/>
          <a:lstStyle/>
          <a:p>
            <a:fld id="{157D43A2-98E4-B24E-9228-7624BE346F8E}" type="slidenum">
              <a:rPr lang="cs-CZ" smtClean="0"/>
              <a:pPr/>
              <a:t>10</a:t>
            </a:fld>
            <a:endParaRPr lang="cs-CZ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422026" y="463463"/>
            <a:ext cx="11264900" cy="835250"/>
          </a:xfrm>
        </p:spPr>
        <p:txBody>
          <a:bodyPr>
            <a:normAutofit/>
          </a:bodyPr>
          <a:lstStyle/>
          <a:p>
            <a:r>
              <a:rPr lang="cs-CZ" sz="4000" u="sng" spc="5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2. kolo přijímacího řízení</a:t>
            </a:r>
            <a:r>
              <a:rPr lang="cs-CZ" sz="4000" spc="5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 </a:t>
            </a:r>
            <a:endParaRPr lang="cs-CZ" sz="3600" u="sng" spc="5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57641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422026" y="1298713"/>
            <a:ext cx="11264900" cy="498091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cs-CZ" b="1" u="sng" dirty="0"/>
              <a:t>Výrazné odchylky oproti 1. a 2. kolu </a:t>
            </a:r>
            <a:endParaRPr lang="cs-CZ" u="sng" dirty="0"/>
          </a:p>
          <a:p>
            <a:r>
              <a:rPr lang="cs-CZ" b="1" dirty="0"/>
              <a:t>3. a další kola </a:t>
            </a:r>
            <a:r>
              <a:rPr lang="cs-CZ" dirty="0"/>
              <a:t>zůstávají výlučně </a:t>
            </a:r>
            <a:r>
              <a:rPr lang="cs-CZ" b="1" dirty="0">
                <a:solidFill>
                  <a:srgbClr val="FF0000"/>
                </a:solidFill>
              </a:rPr>
              <a:t>v kompetenci ředitele školy</a:t>
            </a:r>
            <a:r>
              <a:rPr lang="cs-CZ" dirty="0">
                <a:solidFill>
                  <a:srgbClr val="FF0000"/>
                </a:solidFill>
              </a:rPr>
              <a:t>;</a:t>
            </a:r>
            <a:endParaRPr lang="cs-CZ" dirty="0"/>
          </a:p>
          <a:p>
            <a:r>
              <a:rPr lang="cs-CZ" dirty="0"/>
              <a:t>Přihlásit se může uchazeč, který </a:t>
            </a:r>
            <a:r>
              <a:rPr lang="cs-CZ" b="1" dirty="0">
                <a:solidFill>
                  <a:srgbClr val="FF0000"/>
                </a:solidFill>
              </a:rPr>
              <a:t>nebyl přijat </a:t>
            </a:r>
            <a:r>
              <a:rPr lang="cs-CZ" dirty="0"/>
              <a:t>v žádném předchozím kole nebo se </a:t>
            </a:r>
            <a:r>
              <a:rPr lang="cs-CZ" b="1" dirty="0">
                <a:solidFill>
                  <a:srgbClr val="FF0000"/>
                </a:solidFill>
              </a:rPr>
              <a:t>vzdal práva na přijetí</a:t>
            </a:r>
            <a:r>
              <a:rPr lang="cs-CZ" dirty="0">
                <a:solidFill>
                  <a:srgbClr val="FF0000"/>
                </a:solidFill>
              </a:rPr>
              <a:t>;</a:t>
            </a:r>
            <a:endParaRPr lang="cs-CZ" dirty="0"/>
          </a:p>
          <a:p>
            <a:r>
              <a:rPr lang="cs-CZ" dirty="0"/>
              <a:t>Přihlášky se </a:t>
            </a:r>
            <a:r>
              <a:rPr lang="cs-CZ" b="1" dirty="0"/>
              <a:t>neumožňuje</a:t>
            </a:r>
            <a:r>
              <a:rPr lang="cs-CZ" dirty="0"/>
              <a:t> podávat </a:t>
            </a:r>
            <a:r>
              <a:rPr lang="cs-CZ" b="1" dirty="0"/>
              <a:t>prostřednictvím elektronického systému (lze podávat pouze na tiskopisu)</a:t>
            </a:r>
            <a:r>
              <a:rPr lang="cs-CZ" dirty="0"/>
              <a:t>;</a:t>
            </a:r>
          </a:p>
          <a:p>
            <a:r>
              <a:rPr lang="cs-CZ" dirty="0"/>
              <a:t>Není jednotný termín zveřejnění, </a:t>
            </a:r>
            <a:r>
              <a:rPr lang="cs-CZ" b="1" dirty="0">
                <a:solidFill>
                  <a:srgbClr val="FF0000"/>
                </a:solidFill>
              </a:rPr>
              <a:t>rozhodnutí se vyhotovuje písemně</a:t>
            </a:r>
            <a:r>
              <a:rPr lang="cs-CZ" dirty="0">
                <a:solidFill>
                  <a:srgbClr val="FF0000"/>
                </a:solidFill>
              </a:rPr>
              <a:t>;</a:t>
            </a:r>
            <a:endParaRPr lang="cs-CZ" dirty="0"/>
          </a:p>
          <a:p>
            <a:r>
              <a:rPr lang="cs-CZ" b="1" dirty="0"/>
              <a:t>Lze podat odvolání </a:t>
            </a:r>
            <a:r>
              <a:rPr lang="cs-CZ" dirty="0"/>
              <a:t>ve lhůtě 3 pracovních dnů ode dne oznámení rozhodnutí;</a:t>
            </a:r>
          </a:p>
          <a:p>
            <a:r>
              <a:rPr lang="cs-CZ" dirty="0"/>
              <a:t>Přijatý uchazeč </a:t>
            </a:r>
            <a:r>
              <a:rPr lang="cs-CZ" b="1" dirty="0"/>
              <a:t>potvrzuje úmysl stát se žákem školy </a:t>
            </a:r>
            <a:r>
              <a:rPr lang="cs-CZ" b="1" dirty="0">
                <a:solidFill>
                  <a:srgbClr val="FF0000"/>
                </a:solidFill>
              </a:rPr>
              <a:t>písemným vyjádřením</a:t>
            </a:r>
            <a:r>
              <a:rPr lang="cs-CZ" dirty="0"/>
              <a:t> do 3 pracovních dnů ode dne oznámení (doručení rozhodnutí), marným uplynutím lhůty pro potvrzení zaniká právo na přijetí. 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43A2-98E4-B24E-9228-7624BE346F8E}" type="slidenum">
              <a:rPr lang="cs-CZ" smtClean="0"/>
              <a:pPr/>
              <a:t>11</a:t>
            </a:fld>
            <a:endParaRPr lang="cs-CZ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sz="4000" u="sng" spc="5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3. a další kola přijímacího řízení</a:t>
            </a:r>
            <a:r>
              <a:rPr lang="cs-CZ" sz="4000" spc="5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 </a:t>
            </a:r>
            <a:br>
              <a:rPr lang="cs-CZ" sz="3600" dirty="0">
                <a:solidFill>
                  <a:srgbClr val="FF0000"/>
                </a:solidFill>
              </a:rPr>
            </a:br>
            <a:endParaRPr lang="cs-CZ" sz="3600" spc="5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68800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eaLnBrk="0" hangingPunct="0">
              <a:spcBef>
                <a:spcPct val="20000"/>
              </a:spcBef>
              <a:buClr>
                <a:schemeClr val="tx1"/>
              </a:buClr>
              <a:buSzPct val="90000"/>
            </a:pPr>
            <a:r>
              <a:rPr lang="cs-CZ" sz="2600" b="1" u="sng" dirty="0"/>
              <a:t>Uchazeči se speciálními vzdělávacími potřebami</a:t>
            </a:r>
            <a:r>
              <a:rPr lang="cs-CZ" sz="2600" b="1" dirty="0"/>
              <a:t> – úprava podmínek – na základě „Doporučení školského poradenského zařízení pro úpravu podmínek přijímání ke vzdělávání“ </a:t>
            </a:r>
            <a:r>
              <a:rPr lang="cs-CZ" sz="2600" b="1" dirty="0">
                <a:solidFill>
                  <a:srgbClr val="00B0F0"/>
                </a:solidFill>
              </a:rPr>
              <a:t>(nový vzor formuláře)</a:t>
            </a:r>
            <a:r>
              <a:rPr lang="cs-CZ" sz="2600" b="1" dirty="0"/>
              <a:t>;</a:t>
            </a:r>
          </a:p>
          <a:p>
            <a:pPr algn="just" eaLnBrk="0" hangingPunct="0">
              <a:spcBef>
                <a:spcPct val="20000"/>
              </a:spcBef>
              <a:buClr>
                <a:schemeClr val="tx1"/>
              </a:buClr>
              <a:buSzPct val="90000"/>
            </a:pPr>
            <a:r>
              <a:rPr lang="cs-CZ" sz="2600" b="1" u="sng" dirty="0">
                <a:solidFill>
                  <a:srgbClr val="00B0F0"/>
                </a:solidFill>
              </a:rPr>
              <a:t>NOVÉ!</a:t>
            </a:r>
            <a:r>
              <a:rPr lang="cs-CZ" sz="2600" b="1" dirty="0">
                <a:solidFill>
                  <a:srgbClr val="00B0F0"/>
                </a:solidFill>
              </a:rPr>
              <a:t> Údaje z platného doporučení pro úpravu podmínek předává do DiPSy  školské poradenské zařízení;</a:t>
            </a:r>
            <a:r>
              <a:rPr lang="cs-CZ" sz="2600" b="1" dirty="0"/>
              <a:t> </a:t>
            </a:r>
          </a:p>
          <a:p>
            <a:pPr algn="just" eaLnBrk="0" hangingPunct="0">
              <a:spcBef>
                <a:spcPct val="20000"/>
              </a:spcBef>
              <a:buClr>
                <a:schemeClr val="tx1"/>
              </a:buClr>
              <a:buSzPct val="90000"/>
            </a:pPr>
            <a:r>
              <a:rPr lang="cs-CZ" sz="2600" b="1" dirty="0">
                <a:solidFill>
                  <a:srgbClr val="00B0F0"/>
                </a:solidFill>
              </a:rPr>
              <a:t>Uchazeč zadá registrační identifikátor tohoto doporučení do elektronické přihlášky nebo přiloží platné doporučení;</a:t>
            </a:r>
          </a:p>
          <a:p>
            <a:pPr algn="just" eaLnBrk="0" hangingPunct="0">
              <a:spcBef>
                <a:spcPct val="20000"/>
              </a:spcBef>
              <a:buClr>
                <a:schemeClr val="tx1"/>
              </a:buClr>
              <a:buSzPct val="90000"/>
            </a:pPr>
            <a:r>
              <a:rPr lang="cs-CZ" sz="2600" dirty="0"/>
              <a:t>Součástí  doporučení je informovaný souhlas, který se uděluje ve ŠPZ. Uzpůsobení konání písemných testů musí být ve shodě. </a:t>
            </a:r>
            <a:r>
              <a:rPr lang="cs-CZ" sz="2600" b="1" dirty="0">
                <a:solidFill>
                  <a:srgbClr val="FF0000"/>
                </a:solidFill>
              </a:rPr>
              <a:t>Úprava JPZ je pro všechny termíny konání jednotná</a:t>
            </a:r>
            <a:r>
              <a:rPr lang="cs-CZ" sz="2600" dirty="0">
                <a:solidFill>
                  <a:srgbClr val="FF0000"/>
                </a:solidFill>
              </a:rPr>
              <a:t> (nárok posuzuje ředitel školy, jejíž obor je v přihlášce na přednostnějším pořadí).</a:t>
            </a:r>
          </a:p>
          <a:p>
            <a:endParaRPr lang="cs-CZ" b="1" dirty="0">
              <a:solidFill>
                <a:srgbClr val="00B0F0"/>
              </a:solidFill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43A2-98E4-B24E-9228-7624BE346F8E}" type="slidenum">
              <a:rPr lang="cs-CZ" smtClean="0"/>
              <a:pPr/>
              <a:t>12</a:t>
            </a:fld>
            <a:endParaRPr lang="cs-CZ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422026" y="149630"/>
            <a:ext cx="11264900" cy="1149084"/>
          </a:xfrm>
        </p:spPr>
        <p:txBody>
          <a:bodyPr>
            <a:noAutofit/>
          </a:bodyPr>
          <a:lstStyle/>
          <a:p>
            <a:r>
              <a:rPr lang="cs-CZ" sz="3600" u="sng" spc="5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Forma JPZ u uchazečů se speciálními vzdělávacími potřebami</a:t>
            </a:r>
            <a:br>
              <a:rPr lang="cs-CZ" sz="3600" u="sng" spc="5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</a:br>
            <a:endParaRPr lang="cs-CZ" sz="3600" u="sng" spc="50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61407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C6638F37-FCB3-E7E6-17D4-04636E7294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026" y="1679353"/>
            <a:ext cx="11363574" cy="4600272"/>
          </a:xfrm>
        </p:spPr>
        <p:txBody>
          <a:bodyPr>
            <a:normAutofit fontScale="77500" lnSpcReduction="20000"/>
          </a:bodyPr>
          <a:lstStyle/>
          <a:p>
            <a:pPr marL="0" indent="0" algn="just" eaLnBrk="0" hangingPunct="0">
              <a:spcBef>
                <a:spcPct val="20000"/>
              </a:spcBef>
              <a:buClr>
                <a:schemeClr val="tx1"/>
              </a:buClr>
              <a:buSzPct val="90000"/>
              <a:buNone/>
            </a:pPr>
            <a:r>
              <a:rPr lang="cs-CZ" b="1" u="sng" dirty="0">
                <a:solidFill>
                  <a:srgbClr val="FF0000"/>
                </a:solidFill>
              </a:rPr>
              <a:t>Osoby</a:t>
            </a:r>
            <a:r>
              <a:rPr lang="cs-CZ" b="1" dirty="0">
                <a:solidFill>
                  <a:srgbClr val="FF0000"/>
                </a:solidFill>
              </a:rPr>
              <a:t> </a:t>
            </a:r>
            <a:r>
              <a:rPr lang="cs-CZ" dirty="0">
                <a:solidFill>
                  <a:srgbClr val="FF0000"/>
                </a:solidFill>
              </a:rPr>
              <a:t>podle</a:t>
            </a:r>
            <a:r>
              <a:rPr lang="cs-CZ" b="1" dirty="0">
                <a:solidFill>
                  <a:srgbClr val="FF0000"/>
                </a:solidFill>
              </a:rPr>
              <a:t> </a:t>
            </a:r>
            <a:r>
              <a:rPr lang="cs-CZ" b="1" u="sng" dirty="0">
                <a:solidFill>
                  <a:srgbClr val="FF0000"/>
                </a:solidFill>
              </a:rPr>
              <a:t>§ 20 odst. 4 ŠZ</a:t>
            </a:r>
            <a:r>
              <a:rPr lang="cs-CZ" b="1" dirty="0">
                <a:solidFill>
                  <a:srgbClr val="FF0000"/>
                </a:solidFill>
              </a:rPr>
              <a:t> </a:t>
            </a:r>
            <a:r>
              <a:rPr lang="cs-CZ" dirty="0"/>
              <a:t>– </a:t>
            </a:r>
            <a:r>
              <a:rPr lang="cs-CZ" b="1" dirty="0"/>
              <a:t>na žádost </a:t>
            </a:r>
            <a:r>
              <a:rPr lang="cs-CZ" dirty="0"/>
              <a:t>je umožněno promíjet přijímací zkoušku </a:t>
            </a:r>
            <a:r>
              <a:rPr lang="cs-CZ" u="sng" dirty="0"/>
              <a:t>z českého jazyka</a:t>
            </a:r>
            <a:r>
              <a:rPr lang="cs-CZ" dirty="0"/>
              <a:t> (znalost ČJ u těchto osob musí být ověřena rozhovorem), </a:t>
            </a:r>
            <a:r>
              <a:rPr lang="cs-CZ" dirty="0">
                <a:solidFill>
                  <a:srgbClr val="FF0000"/>
                </a:solidFill>
              </a:rPr>
              <a:t>u ostatních testů navýšení časového limitu o 25 % + překladový slovník (bez návštěvy ŠPZ).</a:t>
            </a:r>
          </a:p>
          <a:p>
            <a:pPr marL="0" indent="0">
              <a:buNone/>
            </a:pPr>
            <a:r>
              <a:rPr lang="cs-CZ" dirty="0"/>
              <a:t>Přijímací zkoušku z českého jazyka a literatury při přijímacím řízení promine ředitel školy na žádost osobě: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cs-CZ" dirty="0"/>
              <a:t> která se</a:t>
            </a:r>
            <a:r>
              <a:rPr lang="cs-CZ" b="1" dirty="0"/>
              <a:t> </a:t>
            </a:r>
            <a:r>
              <a:rPr lang="cs-CZ" b="1" dirty="0">
                <a:highlight>
                  <a:srgbClr val="FFD900"/>
                </a:highlight>
              </a:rPr>
              <a:t>vzdělává v zahraničí</a:t>
            </a:r>
            <a:r>
              <a:rPr lang="cs-CZ" dirty="0"/>
              <a:t> </a:t>
            </a:r>
            <a:r>
              <a:rPr lang="cs-CZ" b="1" dirty="0"/>
              <a:t>a</a:t>
            </a:r>
            <a:r>
              <a:rPr lang="cs-CZ" dirty="0"/>
              <a:t> </a:t>
            </a:r>
            <a:r>
              <a:rPr lang="cs-CZ" b="1" dirty="0"/>
              <a:t>vzdělávala se ve škole mimo území ČR </a:t>
            </a:r>
            <a:r>
              <a:rPr lang="cs-CZ" b="1" u="sng" dirty="0">
                <a:solidFill>
                  <a:srgbClr val="FF0000"/>
                </a:solidFill>
              </a:rPr>
              <a:t>alespoň 1 školní rok ze 3 školních roků</a:t>
            </a:r>
            <a:r>
              <a:rPr lang="cs-CZ" b="1" dirty="0">
                <a:solidFill>
                  <a:srgbClr val="FF0000"/>
                </a:solidFill>
              </a:rPr>
              <a:t> </a:t>
            </a:r>
            <a:r>
              <a:rPr lang="cs-CZ" dirty="0"/>
              <a:t>bezprostředně předcházejícím školnímu roku, ve kterém podává přihlášku; </a:t>
            </a:r>
            <a:endParaRPr lang="cs-CZ" dirty="0">
              <a:highlight>
                <a:srgbClr val="FFD900"/>
              </a:highlight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cs-CZ" dirty="0"/>
              <a:t> nebo se </a:t>
            </a:r>
            <a:r>
              <a:rPr lang="cs-CZ" b="1" dirty="0">
                <a:highlight>
                  <a:srgbClr val="FFD900"/>
                </a:highlight>
              </a:rPr>
              <a:t>vzdělává v ČR </a:t>
            </a:r>
            <a:r>
              <a:rPr lang="cs-CZ" b="1" dirty="0"/>
              <a:t> a vzdělávala se ve škole mimo území ČR </a:t>
            </a:r>
            <a:r>
              <a:rPr lang="cs-CZ" u="sng" dirty="0">
                <a:solidFill>
                  <a:srgbClr val="FF0000"/>
                </a:solidFill>
              </a:rPr>
              <a:t>alespoň </a:t>
            </a:r>
            <a:r>
              <a:rPr lang="cs-CZ" b="1" u="sng" dirty="0">
                <a:solidFill>
                  <a:srgbClr val="FF0000"/>
                </a:solidFill>
              </a:rPr>
              <a:t>2 školní roky ze 3 školních roků</a:t>
            </a:r>
            <a:r>
              <a:rPr lang="cs-CZ" b="1" dirty="0"/>
              <a:t> </a:t>
            </a:r>
            <a:r>
              <a:rPr lang="cs-CZ" dirty="0"/>
              <a:t>bezprostředně předcházejícím školnímu roku, ve kterém podává přihlášku. </a:t>
            </a:r>
          </a:p>
          <a:p>
            <a:pPr marL="0" indent="0">
              <a:buNone/>
            </a:pPr>
            <a:r>
              <a:rPr lang="cs-CZ" b="1" dirty="0">
                <a:solidFill>
                  <a:srgbClr val="00B0F0"/>
                </a:solidFill>
              </a:rPr>
              <a:t>Nová stálá kategorie pro uchazeče s odlišným mateřským jazykem VJ (odlišný vyučovací jazyk) - </a:t>
            </a:r>
            <a:r>
              <a:rPr lang="cs-CZ" dirty="0">
                <a:solidFill>
                  <a:srgbClr val="00B0F0"/>
                </a:solidFill>
              </a:rPr>
              <a:t>zavedena od 1. září 2026, umožňuje úpravu zkoušek přímo přes doporučení pedagogicko-psychologické poradny.</a:t>
            </a:r>
            <a:endParaRPr lang="cs-CZ" b="1" dirty="0">
              <a:solidFill>
                <a:srgbClr val="00B0F0"/>
              </a:solidFill>
              <a:highlight>
                <a:srgbClr val="FFD900"/>
              </a:highlight>
            </a:endParaRPr>
          </a:p>
          <a:p>
            <a:pPr marL="0" indent="0">
              <a:buNone/>
            </a:pPr>
            <a:endParaRPr lang="cs-CZ" dirty="0">
              <a:solidFill>
                <a:srgbClr val="00B0F0"/>
              </a:solidFill>
            </a:endParaRPr>
          </a:p>
          <a:p>
            <a:pPr algn="just" eaLnBrk="0" hangingPunct="0">
              <a:spcBef>
                <a:spcPct val="20000"/>
              </a:spcBef>
              <a:buClr>
                <a:schemeClr val="tx1"/>
              </a:buClr>
              <a:buSzPct val="90000"/>
            </a:pPr>
            <a:r>
              <a:rPr lang="cs-CZ" b="1" u="sng" dirty="0"/>
              <a:t>Uchazeči z Ukrajiny</a:t>
            </a:r>
            <a:r>
              <a:rPr lang="cs-CZ" b="1" dirty="0"/>
              <a:t> </a:t>
            </a:r>
            <a:r>
              <a:rPr lang="cs-CZ" dirty="0"/>
              <a:t>–</a:t>
            </a:r>
            <a:r>
              <a:rPr lang="cs-CZ" b="1" dirty="0"/>
              <a:t> </a:t>
            </a:r>
            <a:r>
              <a:rPr lang="cs-CZ" dirty="0">
                <a:highlight>
                  <a:srgbClr val="FF0000"/>
                </a:highlight>
              </a:rPr>
              <a:t>Opatření obecné povahy pro šk. rok 2026/27– v jednání</a:t>
            </a:r>
            <a:endParaRPr lang="cs-CZ" strike="sngStrike" dirty="0">
              <a:highlight>
                <a:srgbClr val="FF0000"/>
              </a:highlight>
            </a:endParaRPr>
          </a:p>
          <a:p>
            <a:endParaRPr lang="cs-CZ" dirty="0"/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CDB1AB90-4C57-2F2C-8840-4C1CD3D6A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43A2-98E4-B24E-9228-7624BE346F8E}" type="slidenum">
              <a:rPr lang="cs-CZ" smtClean="0"/>
              <a:pPr/>
              <a:t>13</a:t>
            </a:fld>
            <a:endParaRPr lang="cs-CZ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23BD760B-4B13-8CD9-C8F3-026B0667A6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026" y="367388"/>
            <a:ext cx="10904457" cy="931325"/>
          </a:xfrm>
        </p:spPr>
        <p:txBody>
          <a:bodyPr>
            <a:normAutofit fontScale="90000"/>
          </a:bodyPr>
          <a:lstStyle/>
          <a:p>
            <a:r>
              <a:rPr lang="cs-CZ" sz="3600" u="sng" spc="5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Forma JPZ u osob podle § 20 odst. 4; </a:t>
            </a:r>
            <a:br>
              <a:rPr lang="cs-CZ" sz="3600" u="sng" spc="5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</a:br>
            <a:r>
              <a:rPr lang="cs-CZ" sz="3600" u="sng" spc="5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uchazeči z Ukrajiny</a:t>
            </a:r>
          </a:p>
        </p:txBody>
      </p:sp>
    </p:spTree>
    <p:extLst>
      <p:ext uri="{BB962C8B-B14F-4D97-AF65-F5344CB8AC3E}">
        <p14:creationId xmlns:p14="http://schemas.microsoft.com/office/powerpoint/2010/main" val="19038175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422026" y="1427967"/>
            <a:ext cx="11264900" cy="4851658"/>
          </a:xfrm>
        </p:spPr>
        <p:txBody>
          <a:bodyPr>
            <a:normAutofit lnSpcReduction="10000"/>
          </a:bodyPr>
          <a:lstStyle/>
          <a:p>
            <a:pPr marL="0" lvl="0" indent="0" algn="ctr">
              <a:buNone/>
            </a:pPr>
            <a:r>
              <a:rPr lang="cs-CZ" sz="2600" b="1" u="sng" dirty="0"/>
              <a:t>„Podpora řemesel v odborném školství“</a:t>
            </a:r>
          </a:p>
          <a:p>
            <a:pPr lvl="0" algn="just"/>
            <a:r>
              <a:rPr lang="cs-CZ" sz="2600" dirty="0"/>
              <a:t>Aktuálně zařazeno celkem </a:t>
            </a:r>
            <a:r>
              <a:rPr lang="cs-CZ" sz="2600" b="1" dirty="0"/>
              <a:t>19 oborů vzdělání </a:t>
            </a:r>
            <a:r>
              <a:rPr lang="cs-CZ" sz="2600" dirty="0"/>
              <a:t>(převážně stavební a strojírenské obory, dále zařazeny obory: Truhlář, Tiskař na polygrafických strojích, Knihař)	</a:t>
            </a:r>
          </a:p>
          <a:p>
            <a:pPr lvl="0" algn="just"/>
            <a:r>
              <a:rPr lang="cs-CZ" sz="2600" dirty="0"/>
              <a:t>Žáci obdrží finanční příspěvek z rozpočtu ZK:</a:t>
            </a:r>
          </a:p>
          <a:p>
            <a:pPr lvl="0" algn="just"/>
            <a:r>
              <a:rPr lang="cs-CZ" sz="2600" dirty="0"/>
              <a:t>    (při splnění stanovených podmínek)</a:t>
            </a:r>
          </a:p>
          <a:p>
            <a:pPr lvl="2" algn="just">
              <a:buFont typeface="Wingdings" panose="05000000000000000000" pitchFamily="2" charset="2"/>
              <a:buChar char="ü"/>
            </a:pPr>
            <a:r>
              <a:rPr lang="cs-CZ" sz="2600" dirty="0"/>
              <a:t>1. roč. – 300 Kč/</a:t>
            </a:r>
            <a:r>
              <a:rPr lang="cs-CZ" sz="2600" dirty="0" err="1"/>
              <a:t>měs</a:t>
            </a:r>
            <a:r>
              <a:rPr lang="cs-CZ" sz="2600" dirty="0"/>
              <a:t>., za vyznamenání na konci roku 1 500 Kč;</a:t>
            </a:r>
          </a:p>
          <a:p>
            <a:pPr lvl="2" algn="just">
              <a:buFont typeface="Wingdings" panose="05000000000000000000" pitchFamily="2" charset="2"/>
              <a:buChar char="ü"/>
            </a:pPr>
            <a:r>
              <a:rPr lang="cs-CZ" sz="2600" dirty="0"/>
              <a:t>2. roč. – 400 Kč/</a:t>
            </a:r>
            <a:r>
              <a:rPr lang="cs-CZ" sz="2600" dirty="0" err="1"/>
              <a:t>měs</a:t>
            </a:r>
            <a:r>
              <a:rPr lang="cs-CZ" sz="2600" dirty="0"/>
              <a:t>., za vyznamenání na konci roku 2 500 Kč;</a:t>
            </a:r>
          </a:p>
          <a:p>
            <a:pPr lvl="2" algn="just">
              <a:buFont typeface="Wingdings" panose="05000000000000000000" pitchFamily="2" charset="2"/>
              <a:buChar char="ü"/>
            </a:pPr>
            <a:r>
              <a:rPr lang="cs-CZ" sz="2600" dirty="0"/>
              <a:t>3. roč. – 500 Kč/</a:t>
            </a:r>
            <a:r>
              <a:rPr lang="cs-CZ" sz="2600" dirty="0" err="1"/>
              <a:t>měs</a:t>
            </a:r>
            <a:r>
              <a:rPr lang="cs-CZ" sz="2600" dirty="0"/>
              <a:t>., za vyznamenání na konci roku 3 000 Kč;</a:t>
            </a:r>
          </a:p>
          <a:p>
            <a:pPr algn="just"/>
            <a:r>
              <a:rPr lang="cs-CZ" sz="2600" b="1" dirty="0"/>
              <a:t>Přehled</a:t>
            </a:r>
            <a:r>
              <a:rPr lang="cs-CZ" sz="2600" dirty="0"/>
              <a:t> podporovaných oborů a </a:t>
            </a:r>
            <a:r>
              <a:rPr lang="cs-CZ" sz="2600" b="1" dirty="0"/>
              <a:t>podmínky</a:t>
            </a:r>
            <a:r>
              <a:rPr lang="cs-CZ" sz="2600" dirty="0"/>
              <a:t> pro vyplácení příspěvků jsou uveřejněny na </a:t>
            </a:r>
            <a:r>
              <a:rPr lang="cs-CZ" sz="2600" dirty="0">
                <a:hlinkClick r:id="rId2"/>
              </a:rPr>
              <a:t>www.zkola.cz</a:t>
            </a:r>
            <a:r>
              <a:rPr lang="cs-CZ" sz="2600" dirty="0"/>
              <a:t> v sekci „Podpora řemesel v odborném školství“.</a:t>
            </a:r>
          </a:p>
          <a:p>
            <a:endParaRPr lang="cs-CZ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43A2-98E4-B24E-9228-7624BE346F8E}" type="slidenum">
              <a:rPr lang="cs-CZ" smtClean="0"/>
              <a:pPr/>
              <a:t>14</a:t>
            </a:fld>
            <a:endParaRPr lang="cs-CZ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u="sng" spc="5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Podpora odborného vzdělávání</a:t>
            </a:r>
          </a:p>
        </p:txBody>
      </p:sp>
    </p:spTree>
    <p:extLst>
      <p:ext uri="{BB962C8B-B14F-4D97-AF65-F5344CB8AC3E}">
        <p14:creationId xmlns:p14="http://schemas.microsoft.com/office/powerpoint/2010/main" val="23062225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422026" y="1340285"/>
            <a:ext cx="11264900" cy="5136714"/>
          </a:xfrm>
        </p:spPr>
        <p:txBody>
          <a:bodyPr>
            <a:noAutofit/>
          </a:bodyPr>
          <a:lstStyle/>
          <a:p>
            <a:pPr marL="0" indent="0">
              <a:buSzPct val="75000"/>
              <a:buNone/>
            </a:pPr>
            <a:r>
              <a:rPr lang="cs-CZ" sz="2600" b="1" dirty="0"/>
              <a:t>Informační a vzdělávací portál Zlínského kraje </a:t>
            </a:r>
            <a:r>
              <a:rPr lang="cs-CZ" sz="2600" dirty="0">
                <a:solidFill>
                  <a:srgbClr val="FF0000"/>
                </a:solidFill>
                <a:hlinkClick r:id="rId2"/>
              </a:rPr>
              <a:t>www.zkola.cz</a:t>
            </a:r>
            <a:endParaRPr lang="cs-CZ" sz="2600" dirty="0">
              <a:solidFill>
                <a:srgbClr val="FF0000"/>
              </a:solidFill>
            </a:endParaRPr>
          </a:p>
          <a:p>
            <a:pPr marL="1084263" lvl="0" indent="-457200">
              <a:spcBef>
                <a:spcPts val="0"/>
              </a:spcBef>
            </a:pPr>
            <a:r>
              <a:rPr lang="cs-CZ" sz="2600" dirty="0"/>
              <a:t>Kalendář dnů otevřených dveří</a:t>
            </a:r>
          </a:p>
          <a:p>
            <a:pPr marL="627063" lvl="0" indent="0">
              <a:spcBef>
                <a:spcPts val="0"/>
              </a:spcBef>
              <a:buNone/>
            </a:pPr>
            <a:r>
              <a:rPr lang="cs-CZ" sz="2600" dirty="0">
                <a:solidFill>
                  <a:srgbClr val="FF0000"/>
                </a:solidFill>
              </a:rPr>
              <a:t>ve školním roce 2026/2027 se kromě tradičních společných dnů v regionech uskuteční také den otevřených dveří </a:t>
            </a:r>
            <a:r>
              <a:rPr lang="cs-CZ" sz="2600" b="1" dirty="0">
                <a:solidFill>
                  <a:srgbClr val="FF0000"/>
                </a:solidFill>
              </a:rPr>
              <a:t>společný pro celý Zlínský kraj</a:t>
            </a:r>
            <a:r>
              <a:rPr lang="cs-CZ" sz="2600" dirty="0">
                <a:solidFill>
                  <a:srgbClr val="FF0000"/>
                </a:solidFill>
              </a:rPr>
              <a:t>, a to v </a:t>
            </a:r>
            <a:r>
              <a:rPr lang="cs-CZ" sz="2600" b="1" dirty="0">
                <a:solidFill>
                  <a:srgbClr val="FF0000"/>
                </a:solidFill>
              </a:rPr>
              <a:t>pátek 15. 1. 2027</a:t>
            </a:r>
          </a:p>
          <a:p>
            <a:pPr marL="1084263" lvl="0" indent="-457200" algn="just">
              <a:spcBef>
                <a:spcPts val="0"/>
              </a:spcBef>
            </a:pPr>
            <a:r>
              <a:rPr lang="cs-CZ" sz="2600" dirty="0"/>
              <a:t>Elektronická publikace „Kam na školu ve Zlínském kraji“</a:t>
            </a:r>
          </a:p>
          <a:p>
            <a:pPr marL="1084263" lvl="0" indent="-457200" algn="just">
              <a:spcBef>
                <a:spcPts val="0"/>
              </a:spcBef>
            </a:pPr>
            <a:r>
              <a:rPr lang="cs-CZ" sz="2600" dirty="0"/>
              <a:t>Podpora řemesel v odborném školství</a:t>
            </a:r>
          </a:p>
          <a:p>
            <a:pPr marL="1084263" indent="-457200" algn="just">
              <a:spcBef>
                <a:spcPts val="0"/>
              </a:spcBef>
            </a:pPr>
            <a:r>
              <a:rPr lang="cs-CZ" sz="2600" dirty="0"/>
              <a:t>Burza škol </a:t>
            </a:r>
            <a:r>
              <a:rPr lang="cs-CZ" sz="2600" dirty="0">
                <a:hlinkClick r:id="rId3"/>
              </a:rPr>
              <a:t>www.burzaskol.cz</a:t>
            </a:r>
            <a:endParaRPr lang="cs-CZ" sz="2600" dirty="0"/>
          </a:p>
          <a:p>
            <a:pPr marL="0" indent="0">
              <a:spcBef>
                <a:spcPts val="0"/>
              </a:spcBef>
              <a:buNone/>
            </a:pPr>
            <a:r>
              <a:rPr lang="cs-CZ" sz="2600" dirty="0"/>
              <a:t>V oblasti přijímacího řízení </a:t>
            </a:r>
            <a:r>
              <a:rPr lang="cs-CZ" sz="2600" b="1" dirty="0"/>
              <a:t>doporučujeme dále sledovat</a:t>
            </a:r>
            <a:r>
              <a:rPr lang="cs-CZ" sz="2600" dirty="0"/>
              <a:t>:</a:t>
            </a:r>
            <a:endParaRPr lang="cs-CZ" sz="2600" b="1" dirty="0">
              <a:solidFill>
                <a:schemeClr val="hlink"/>
              </a:solidFill>
            </a:endParaRPr>
          </a:p>
          <a:p>
            <a:pPr marL="1084263" indent="-457200">
              <a:spcBef>
                <a:spcPts val="0"/>
              </a:spcBef>
            </a:pPr>
            <a:r>
              <a:rPr lang="cs-CZ" sz="2600" dirty="0"/>
              <a:t>sekci Přehled školských předpisů / zákony, vyhlášky a nařízení vlády na </a:t>
            </a:r>
            <a:r>
              <a:rPr lang="cs-CZ" sz="2600" dirty="0">
                <a:hlinkClick r:id="rId2"/>
              </a:rPr>
              <a:t>www.zkola.cz</a:t>
            </a:r>
            <a:r>
              <a:rPr lang="cs-CZ" sz="2600" dirty="0"/>
              <a:t> </a:t>
            </a:r>
          </a:p>
          <a:p>
            <a:pPr marL="1084263" indent="-457200">
              <a:spcBef>
                <a:spcPts val="0"/>
              </a:spcBef>
            </a:pPr>
            <a:r>
              <a:rPr lang="cs-CZ" sz="2600" dirty="0"/>
              <a:t>www jednotlivých středních škol</a:t>
            </a:r>
          </a:p>
          <a:p>
            <a:pPr marL="1084263" indent="-457200">
              <a:spcBef>
                <a:spcPts val="0"/>
              </a:spcBef>
            </a:pPr>
            <a:r>
              <a:rPr lang="cs-CZ" sz="2600" dirty="0">
                <a:hlinkClick r:id="rId4"/>
              </a:rPr>
              <a:t>www.msmt.cz</a:t>
            </a:r>
            <a:endParaRPr lang="cs-CZ" sz="2600" dirty="0"/>
          </a:p>
          <a:p>
            <a:pPr marL="1084263" indent="-457200">
              <a:spcBef>
                <a:spcPts val="0"/>
              </a:spcBef>
            </a:pPr>
            <a:r>
              <a:rPr lang="cs-CZ" sz="2600" dirty="0">
                <a:hlinkClick r:id="rId5"/>
              </a:rPr>
              <a:t>www.prihlaskynastredni.cz</a:t>
            </a:r>
            <a:endParaRPr lang="cs-CZ" sz="2600" dirty="0"/>
          </a:p>
          <a:p>
            <a:pPr marL="1084263" indent="-457200"/>
            <a:endParaRPr lang="cs-CZ" sz="2600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D43A2-98E4-B24E-9228-7624BE346F8E}" type="slidenum">
              <a:rPr lang="cs-CZ" smtClean="0"/>
              <a:pPr/>
              <a:t>15</a:t>
            </a:fld>
            <a:endParaRPr lang="cs-CZ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422026" y="381001"/>
            <a:ext cx="11264900" cy="1100978"/>
          </a:xfrm>
        </p:spPr>
        <p:txBody>
          <a:bodyPr>
            <a:normAutofit/>
          </a:bodyPr>
          <a:lstStyle/>
          <a:p>
            <a:r>
              <a:rPr lang="cs-CZ" sz="3600" u="sng" spc="50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</a:rPr>
              <a:t>Informační zdroje</a:t>
            </a:r>
          </a:p>
        </p:txBody>
      </p:sp>
    </p:spTree>
    <p:extLst>
      <p:ext uri="{BB962C8B-B14F-4D97-AF65-F5344CB8AC3E}">
        <p14:creationId xmlns:p14="http://schemas.microsoft.com/office/powerpoint/2010/main" val="1370417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E52FA94F-0539-5D48-AA3C-3C74ED6243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5300" y="406400"/>
            <a:ext cx="10685318" cy="3022600"/>
          </a:xfrm>
        </p:spPr>
        <p:txBody>
          <a:bodyPr/>
          <a:lstStyle/>
          <a:p>
            <a:br>
              <a:rPr lang="cs-CZ" sz="6600" u="sng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br>
              <a:rPr lang="cs-CZ" sz="6600" u="sng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cs-CZ" sz="5400" u="sng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Děkujeme za pozornost</a:t>
            </a:r>
          </a:p>
        </p:txBody>
      </p:sp>
      <p:sp>
        <p:nvSpPr>
          <p:cNvPr id="6" name="Podnadpis 5">
            <a:extLst>
              <a:ext uri="{FF2B5EF4-FFF2-40B4-BE49-F238E27FC236}">
                <a16:creationId xmlns:a16="http://schemas.microsoft.com/office/drawing/2014/main" id="{D410835F-0A28-BD49-B480-AA3D6E59BF6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lvl="0"/>
            <a:r>
              <a:rPr lang="cs-CZ" dirty="0"/>
              <a:t>Pracovníci OŠMS, oddělení organizační a správní</a:t>
            </a:r>
          </a:p>
          <a:p>
            <a:r>
              <a:rPr lang="cs-CZ" dirty="0"/>
              <a:t>Krajský úřad ZK</a:t>
            </a:r>
          </a:p>
          <a:p>
            <a:r>
              <a:rPr lang="cs-CZ" dirty="0"/>
              <a:t>třída Tomáše Bati 21</a:t>
            </a:r>
          </a:p>
          <a:p>
            <a:r>
              <a:rPr lang="cs-CZ" dirty="0"/>
              <a:t>761 90 Zlín</a:t>
            </a:r>
          </a:p>
        </p:txBody>
      </p:sp>
    </p:spTree>
    <p:extLst>
      <p:ext uri="{BB962C8B-B14F-4D97-AF65-F5344CB8AC3E}">
        <p14:creationId xmlns:p14="http://schemas.microsoft.com/office/powerpoint/2010/main" val="745454274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0a2781bb-a8b3-4544-a47e-42c6ab77c484}" enabled="0" method="" siteId="{0a2781bb-a8b3-4544-a47e-42c6ab77c484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18357</TotalTime>
  <Words>1817</Words>
  <Application>Microsoft Office PowerPoint</Application>
  <PresentationFormat>Širokoúhlá obrazovka</PresentationFormat>
  <Paragraphs>147</Paragraphs>
  <Slides>16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16</vt:i4>
      </vt:variant>
    </vt:vector>
  </HeadingPairs>
  <TitlesOfParts>
    <vt:vector size="22" baseType="lpstr">
      <vt:lpstr>Arial</vt:lpstr>
      <vt:lpstr>Arial Black</vt:lpstr>
      <vt:lpstr>Calibri</vt:lpstr>
      <vt:lpstr>Degular</vt:lpstr>
      <vt:lpstr>Wingdings</vt:lpstr>
      <vt:lpstr>Motiv Office</vt:lpstr>
      <vt:lpstr> PŘIJÍMACÍ ŘÍZENÍ PRO ŠKOLNÍ ROK   2027/2028 </vt:lpstr>
      <vt:lpstr>Hlavní principy digitalizovaného přijímacího řízení</vt:lpstr>
      <vt:lpstr>Právní předpisy</vt:lpstr>
      <vt:lpstr>Změny v přijímacím řízení ve šk. roce 2026/2027</vt:lpstr>
      <vt:lpstr>Termíny jednotných přijímacích zkoušek</vt:lpstr>
      <vt:lpstr>Přihlášky</vt:lpstr>
      <vt:lpstr>Možnosti podání přihlášky </vt:lpstr>
      <vt:lpstr>Jednotná přijímací zkouška  </vt:lpstr>
      <vt:lpstr>Výsledek přijímacího řízení</vt:lpstr>
      <vt:lpstr>2. kolo přijímacího řízení </vt:lpstr>
      <vt:lpstr>3. a další kola přijímacího řízení  </vt:lpstr>
      <vt:lpstr>Forma JPZ u uchazečů se speciálními vzdělávacími potřebami </vt:lpstr>
      <vt:lpstr>Forma JPZ u osob podle § 20 odst. 4;  uchazeči z Ukrajiny</vt:lpstr>
      <vt:lpstr>Podpora odborného vzdělávání</vt:lpstr>
      <vt:lpstr>Informační zdroje</vt:lpstr>
      <vt:lpstr>  Děkujeme za pozornost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Zajištění veřejné dopravy ZK od 15.12.2019</dc:title>
  <dc:creator>Quang Milan Nguyen</dc:creator>
  <cp:lastModifiedBy>Vašíčková Kateřina</cp:lastModifiedBy>
  <cp:revision>206</cp:revision>
  <cp:lastPrinted>2022-09-21T11:34:27Z</cp:lastPrinted>
  <dcterms:created xsi:type="dcterms:W3CDTF">2021-08-21T22:30:26Z</dcterms:created>
  <dcterms:modified xsi:type="dcterms:W3CDTF">2026-10-14T05:57:35Z</dcterms:modified>
</cp:coreProperties>
</file>