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7" d="100"/>
          <a:sy n="77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6DEB-598A-40FF-AC1A-F32719D6C069}" type="datetimeFigureOut">
              <a:rPr lang="cs-CZ" smtClean="0"/>
              <a:t>03.12.2024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4C19A-BD37-425F-9885-75323A101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84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6DEB-598A-40FF-AC1A-F32719D6C069}" type="datetimeFigureOut">
              <a:rPr lang="cs-CZ" smtClean="0"/>
              <a:t>03.12.2024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4C19A-BD37-425F-9885-75323A101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2081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6DEB-598A-40FF-AC1A-F32719D6C069}" type="datetimeFigureOut">
              <a:rPr lang="cs-CZ" smtClean="0"/>
              <a:t>03.12.2024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4C19A-BD37-425F-9885-75323A101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7060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6DEB-598A-40FF-AC1A-F32719D6C069}" type="datetimeFigureOut">
              <a:rPr lang="cs-CZ" smtClean="0"/>
              <a:t>03.12.2024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4C19A-BD37-425F-9885-75323A101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775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6DEB-598A-40FF-AC1A-F32719D6C069}" type="datetimeFigureOut">
              <a:rPr lang="cs-CZ" smtClean="0"/>
              <a:t>03.12.2024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4C19A-BD37-425F-9885-75323A101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3760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6DEB-598A-40FF-AC1A-F32719D6C069}" type="datetimeFigureOut">
              <a:rPr lang="cs-CZ" smtClean="0"/>
              <a:t>03.12.2024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4C19A-BD37-425F-9885-75323A101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7289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6DEB-598A-40FF-AC1A-F32719D6C069}" type="datetimeFigureOut">
              <a:rPr lang="cs-CZ" smtClean="0"/>
              <a:t>03.12.2024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4C19A-BD37-425F-9885-75323A101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954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6DEB-598A-40FF-AC1A-F32719D6C069}" type="datetimeFigureOut">
              <a:rPr lang="cs-CZ" smtClean="0"/>
              <a:t>03.12.2024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4C19A-BD37-425F-9885-75323A101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2191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6DEB-598A-40FF-AC1A-F32719D6C069}" type="datetimeFigureOut">
              <a:rPr lang="cs-CZ" smtClean="0"/>
              <a:t>03.12.2024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4C19A-BD37-425F-9885-75323A101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117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6DEB-598A-40FF-AC1A-F32719D6C069}" type="datetimeFigureOut">
              <a:rPr lang="cs-CZ" smtClean="0"/>
              <a:t>03.12.2024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4C19A-BD37-425F-9885-75323A101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65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6DEB-598A-40FF-AC1A-F32719D6C069}" type="datetimeFigureOut">
              <a:rPr lang="cs-CZ" smtClean="0"/>
              <a:t>03.12.2024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4C19A-BD37-425F-9885-75323A101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383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C6DEB-598A-40FF-AC1A-F32719D6C069}" type="datetimeFigureOut">
              <a:rPr lang="cs-CZ" smtClean="0"/>
              <a:t>03.12.2024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4C19A-BD37-425F-9885-75323A101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9631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4EdNizHJfK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o-das.cz/aktualne-prijimaci-zkousky-zmeny-2023-24/#jakpodatprihlasku" TargetMode="External"/><Relationship Id="rId2" Type="http://schemas.openxmlformats.org/officeDocument/2006/relationships/hyperlink" Target="https://www.dipsy.cz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to-das.cz/prihlasky-na-stredni-skolu-2024-3-zpusoby-vyplneni-a-podani-prihlasky-na-stredni/?preview=true#plneelektronicky" TargetMode="External"/><Relationship Id="rId4" Type="http://schemas.openxmlformats.org/officeDocument/2006/relationships/hyperlink" Target="https://www.identitaobcana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i="0" dirty="0" smtClean="0">
                <a:solidFill>
                  <a:srgbClr val="01636D"/>
                </a:solidFill>
                <a:effectLst/>
                <a:latin typeface="Montserrat"/>
              </a:rPr>
              <a:t>Jak se přihlásit do DIPSY </a:t>
            </a:r>
            <a:r>
              <a:rPr lang="cs-CZ" b="1" i="0" dirty="0" err="1" smtClean="0">
                <a:solidFill>
                  <a:srgbClr val="01636D"/>
                </a:solidFill>
                <a:effectLst/>
                <a:latin typeface="Montserrat"/>
              </a:rPr>
              <a:t>Cermat</a:t>
            </a:r>
            <a:r>
              <a:rPr lang="cs-CZ" b="1" i="0" dirty="0" smtClean="0">
                <a:solidFill>
                  <a:srgbClr val="01636D"/>
                </a:solidFill>
                <a:effectLst/>
                <a:latin typeface="Montserrat"/>
              </a:rPr>
              <a:t>?</a:t>
            </a:r>
            <a:br>
              <a:rPr lang="cs-CZ" b="1" i="0" dirty="0" smtClean="0">
                <a:solidFill>
                  <a:srgbClr val="01636D"/>
                </a:solidFill>
                <a:effectLst/>
                <a:latin typeface="Montserrat"/>
              </a:rPr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554456" y="4396728"/>
            <a:ext cx="16787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Videonávod</a:t>
            </a:r>
            <a:r>
              <a:rPr lang="cs-CZ" dirty="0" smtClean="0"/>
              <a:t> </a:t>
            </a:r>
            <a:r>
              <a:rPr lang="cs-CZ" dirty="0" smtClean="0">
                <a:hlinkClick r:id="rId2"/>
              </a:rPr>
              <a:t>zde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8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6718" y="713985"/>
            <a:ext cx="1113563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+mj-lt"/>
              <a:buAutoNum type="arabicPeriod"/>
            </a:pPr>
            <a:r>
              <a:rPr lang="cs-CZ" sz="2800" dirty="0">
                <a:solidFill>
                  <a:srgbClr val="0F2325"/>
                </a:solidFill>
                <a:latin typeface="Nunito"/>
              </a:rPr>
              <a:t>J</a:t>
            </a:r>
            <a:r>
              <a:rPr lang="cs-CZ" sz="2800" b="0" i="0" dirty="0" smtClean="0">
                <a:solidFill>
                  <a:srgbClr val="0F2325"/>
                </a:solidFill>
                <a:effectLst/>
                <a:latin typeface="Nunito"/>
              </a:rPr>
              <a:t>děte na webovou stránku </a:t>
            </a:r>
            <a:r>
              <a:rPr lang="cs-CZ" sz="2800" b="0" i="0" dirty="0" smtClean="0">
                <a:solidFill>
                  <a:srgbClr val="00636D"/>
                </a:solidFill>
                <a:effectLst/>
                <a:latin typeface="Nunito"/>
                <a:hlinkClick r:id="rId2"/>
              </a:rPr>
              <a:t>https://www.dipsy.cz/</a:t>
            </a:r>
            <a:endParaRPr lang="cs-CZ" sz="2800" b="0" i="0" dirty="0" smtClean="0">
              <a:solidFill>
                <a:srgbClr val="00636D"/>
              </a:solidFill>
              <a:effectLst/>
              <a:latin typeface="Nunito"/>
            </a:endParaRPr>
          </a:p>
          <a:p>
            <a:pPr marL="342900" indent="-342900" fontAlgn="base">
              <a:buFont typeface="+mj-lt"/>
              <a:buAutoNum type="arabicPeriod"/>
            </a:pPr>
            <a:r>
              <a:rPr lang="cs-CZ" sz="2800" dirty="0">
                <a:solidFill>
                  <a:srgbClr val="0F2325"/>
                </a:solidFill>
                <a:latin typeface="Nunito"/>
              </a:rPr>
              <a:t>V</a:t>
            </a:r>
            <a:r>
              <a:rPr lang="cs-CZ" sz="2800" b="0" i="0" smtClean="0">
                <a:solidFill>
                  <a:srgbClr val="0F2325"/>
                </a:solidFill>
                <a:effectLst/>
                <a:latin typeface="Nunito"/>
              </a:rPr>
              <a:t>yberete </a:t>
            </a:r>
            <a:r>
              <a:rPr lang="cs-CZ" sz="2800" b="0" i="0" dirty="0" smtClean="0">
                <a:solidFill>
                  <a:srgbClr val="0F2325"/>
                </a:solidFill>
                <a:effectLst/>
                <a:latin typeface="Nunito"/>
              </a:rPr>
              <a:t>jednu ze </a:t>
            </a:r>
            <a:r>
              <a:rPr lang="cs-CZ" sz="2800" b="0" i="0" dirty="0" smtClean="0">
                <a:solidFill>
                  <a:srgbClr val="00636D"/>
                </a:solidFill>
                <a:effectLst/>
                <a:latin typeface="Nunito"/>
                <a:hlinkClick r:id="rId3"/>
              </a:rPr>
              <a:t>3 možností podání přihlášky</a:t>
            </a:r>
            <a:endParaRPr lang="cs-CZ" sz="2800" dirty="0">
              <a:solidFill>
                <a:srgbClr val="0F2325"/>
              </a:solidFill>
              <a:latin typeface="Nunito"/>
            </a:endParaRPr>
          </a:p>
          <a:p>
            <a:pPr marL="342900" indent="-342900" fontAlgn="base">
              <a:buFont typeface="+mj-lt"/>
              <a:buAutoNum type="arabicPeriod"/>
            </a:pPr>
            <a:r>
              <a:rPr lang="cs-CZ" sz="2800" dirty="0">
                <a:solidFill>
                  <a:srgbClr val="0F2325"/>
                </a:solidFill>
                <a:latin typeface="Nunito"/>
              </a:rPr>
              <a:t>Z</a:t>
            </a:r>
            <a:r>
              <a:rPr lang="cs-CZ" sz="2800" b="0" i="0" dirty="0" smtClean="0">
                <a:solidFill>
                  <a:srgbClr val="0F2325"/>
                </a:solidFill>
                <a:effectLst/>
                <a:latin typeface="Nunito"/>
              </a:rPr>
              <a:t>volte </a:t>
            </a:r>
            <a:r>
              <a:rPr lang="cs-CZ" sz="2800" b="0" i="0" dirty="0" smtClean="0">
                <a:solidFill>
                  <a:srgbClr val="0F2325"/>
                </a:solidFill>
                <a:effectLst/>
                <a:latin typeface="Nunito"/>
              </a:rPr>
              <a:t>první možnost Elektronická přihláška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cs-CZ" sz="2800" b="0" i="0" dirty="0" smtClean="0">
                <a:solidFill>
                  <a:srgbClr val="0F2325"/>
                </a:solidFill>
                <a:effectLst/>
                <a:latin typeface="Nunito"/>
              </a:rPr>
              <a:t>Klikněte </a:t>
            </a:r>
            <a:r>
              <a:rPr lang="cs-CZ" sz="2800" b="0" i="0" dirty="0" smtClean="0">
                <a:solidFill>
                  <a:srgbClr val="0F2325"/>
                </a:solidFill>
                <a:effectLst/>
                <a:latin typeface="Nunito"/>
              </a:rPr>
              <a:t>na tlačítko Přihlášení přes identitu občana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cs-CZ" sz="2800" dirty="0">
                <a:solidFill>
                  <a:srgbClr val="0F2325"/>
                </a:solidFill>
                <a:latin typeface="Nunito"/>
              </a:rPr>
              <a:t>S</a:t>
            </a:r>
            <a:r>
              <a:rPr lang="cs-CZ" sz="2800" b="0" i="0" dirty="0" smtClean="0">
                <a:solidFill>
                  <a:srgbClr val="0F2325"/>
                </a:solidFill>
                <a:effectLst/>
                <a:latin typeface="Nunito"/>
              </a:rPr>
              <a:t>ystém </a:t>
            </a:r>
            <a:r>
              <a:rPr lang="cs-CZ" sz="2800" b="0" i="0" dirty="0" smtClean="0">
                <a:solidFill>
                  <a:srgbClr val="0F2325"/>
                </a:solidFill>
                <a:effectLst/>
                <a:latin typeface="Nunito"/>
              </a:rPr>
              <a:t>vás přesměruje na </a:t>
            </a:r>
            <a:r>
              <a:rPr lang="cs-CZ" sz="2800" b="0" i="0" dirty="0" smtClean="0">
                <a:solidFill>
                  <a:srgbClr val="00636D"/>
                </a:solidFill>
                <a:effectLst/>
                <a:latin typeface="Nunito"/>
                <a:hlinkClick r:id="rId4"/>
              </a:rPr>
              <a:t>Portál identity občana</a:t>
            </a:r>
            <a:endParaRPr lang="cs-CZ" sz="2800" dirty="0">
              <a:solidFill>
                <a:srgbClr val="0F2325"/>
              </a:solidFill>
              <a:latin typeface="Nunito"/>
            </a:endParaRPr>
          </a:p>
          <a:p>
            <a:pPr marL="342900" indent="-342900" fontAlgn="base">
              <a:buFont typeface="+mj-lt"/>
              <a:buAutoNum type="arabicPeriod"/>
            </a:pPr>
            <a:r>
              <a:rPr lang="cs-CZ" sz="2800" b="0" i="0" dirty="0" smtClean="0">
                <a:solidFill>
                  <a:srgbClr val="0F2325"/>
                </a:solidFill>
                <a:effectLst/>
                <a:latin typeface="Nunito"/>
              </a:rPr>
              <a:t>Vyberete </a:t>
            </a:r>
            <a:r>
              <a:rPr lang="cs-CZ" sz="2800" b="0" i="0" dirty="0" smtClean="0">
                <a:solidFill>
                  <a:srgbClr val="0F2325"/>
                </a:solidFill>
                <a:effectLst/>
                <a:latin typeface="Nunito"/>
              </a:rPr>
              <a:t>si formu identity občana, kterou se přihlásíte (např. bankovní identita)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cs-CZ" sz="2800" dirty="0">
                <a:solidFill>
                  <a:srgbClr val="0F2325"/>
                </a:solidFill>
                <a:latin typeface="Nunito"/>
              </a:rPr>
              <a:t>P</a:t>
            </a:r>
            <a:r>
              <a:rPr lang="cs-CZ" sz="2800" b="0" i="0" dirty="0" smtClean="0">
                <a:solidFill>
                  <a:srgbClr val="0F2325"/>
                </a:solidFill>
                <a:effectLst/>
                <a:latin typeface="Nunito"/>
              </a:rPr>
              <a:t>řihlásíte </a:t>
            </a:r>
            <a:r>
              <a:rPr lang="cs-CZ" sz="2800" b="0" i="0" dirty="0" smtClean="0">
                <a:solidFill>
                  <a:srgbClr val="0F2325"/>
                </a:solidFill>
                <a:effectLst/>
                <a:latin typeface="Nunito"/>
              </a:rPr>
              <a:t>se svým přihlašovacím jménem a heslem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cs-CZ" sz="2800" dirty="0">
                <a:solidFill>
                  <a:srgbClr val="0F2325"/>
                </a:solidFill>
                <a:latin typeface="Nunito"/>
              </a:rPr>
              <a:t>N</a:t>
            </a:r>
            <a:r>
              <a:rPr lang="cs-CZ" sz="2800" b="0" i="0" dirty="0" smtClean="0">
                <a:solidFill>
                  <a:srgbClr val="0F2325"/>
                </a:solidFill>
                <a:effectLst/>
                <a:latin typeface="Nunito"/>
              </a:rPr>
              <a:t>a </a:t>
            </a:r>
            <a:r>
              <a:rPr lang="cs-CZ" sz="2800" b="0" i="0" dirty="0" smtClean="0">
                <a:solidFill>
                  <a:srgbClr val="0F2325"/>
                </a:solidFill>
                <a:effectLst/>
                <a:latin typeface="Nunito"/>
              </a:rPr>
              <a:t>další obrazovce potvrdíte souhlas s tím, že budou portálu DIPSY poskytnuty vaše osobní údaje (trvalý nebo jednorázový souhlas)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cs-CZ" sz="2800" dirty="0">
                <a:solidFill>
                  <a:srgbClr val="0F2325"/>
                </a:solidFill>
                <a:latin typeface="Nunito"/>
              </a:rPr>
              <a:t>B</a:t>
            </a:r>
            <a:r>
              <a:rPr lang="cs-CZ" sz="2800" b="0" i="0" dirty="0" smtClean="0">
                <a:solidFill>
                  <a:srgbClr val="0F2325"/>
                </a:solidFill>
                <a:effectLst/>
                <a:latin typeface="Nunito"/>
              </a:rPr>
              <a:t>udete </a:t>
            </a:r>
            <a:r>
              <a:rPr lang="cs-CZ" sz="2800" b="0" i="0" dirty="0" smtClean="0">
                <a:solidFill>
                  <a:srgbClr val="0F2325"/>
                </a:solidFill>
                <a:effectLst/>
                <a:latin typeface="Nunito"/>
              </a:rPr>
              <a:t>přesměrováni zpět do DIPSY, nyní už jako ověřený uživatel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cs-CZ" sz="2800" b="0" i="0" dirty="0" smtClean="0">
                <a:solidFill>
                  <a:srgbClr val="0F2325"/>
                </a:solidFill>
                <a:effectLst/>
                <a:latin typeface="Nunito"/>
              </a:rPr>
              <a:t>dále pokračujete v DIPSY v </a:t>
            </a:r>
            <a:r>
              <a:rPr lang="cs-CZ" sz="2800" b="0" i="0" dirty="0" smtClean="0">
                <a:solidFill>
                  <a:srgbClr val="00636D"/>
                </a:solidFill>
                <a:effectLst/>
                <a:latin typeface="Nunito"/>
                <a:hlinkClick r:id="rId5"/>
              </a:rPr>
              <a:t>podání přihlášky plně elektronicky</a:t>
            </a:r>
            <a:endParaRPr lang="cs-CZ" sz="2800" b="0" i="0" dirty="0">
              <a:solidFill>
                <a:srgbClr val="0F2325"/>
              </a:solidFill>
              <a:effectLst/>
              <a:latin typeface="Nunito"/>
            </a:endParaRPr>
          </a:p>
        </p:txBody>
      </p:sp>
    </p:spTree>
    <p:extLst>
      <p:ext uri="{BB962C8B-B14F-4D97-AF65-F5344CB8AC3E}">
        <p14:creationId xmlns:p14="http://schemas.microsoft.com/office/powerpoint/2010/main" val="30455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Office PowerPoint</Application>
  <PresentationFormat>Širokoúhlá obrazovka</PresentationFormat>
  <Paragraphs>12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Montserrat</vt:lpstr>
      <vt:lpstr>Nunito</vt:lpstr>
      <vt:lpstr>Motiv Office</vt:lpstr>
      <vt:lpstr>Jak se přihlásit do DIPSY Cermat? 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se přihlásit do DIPSY Cermat? </dc:title>
  <dc:creator>Pavel Čučka</dc:creator>
  <cp:lastModifiedBy>Pavel Čučka</cp:lastModifiedBy>
  <cp:revision>4</cp:revision>
  <dcterms:created xsi:type="dcterms:W3CDTF">2024-11-12T11:35:55Z</dcterms:created>
  <dcterms:modified xsi:type="dcterms:W3CDTF">2024-12-03T08:22:25Z</dcterms:modified>
</cp:coreProperties>
</file>