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5"/>
  </p:sldMasterIdLst>
  <p:notesMasterIdLst>
    <p:notesMasterId r:id="rId26"/>
  </p:notesMasterIdLst>
  <p:sldIdLst>
    <p:sldId id="257" r:id="rId6"/>
    <p:sldId id="316" r:id="rId7"/>
    <p:sldId id="271" r:id="rId8"/>
    <p:sldId id="320" r:id="rId9"/>
    <p:sldId id="321" r:id="rId10"/>
    <p:sldId id="259" r:id="rId11"/>
    <p:sldId id="323" r:id="rId12"/>
    <p:sldId id="282" r:id="rId13"/>
    <p:sldId id="304" r:id="rId14"/>
    <p:sldId id="292" r:id="rId15"/>
    <p:sldId id="305" r:id="rId16"/>
    <p:sldId id="268" r:id="rId17"/>
    <p:sldId id="308" r:id="rId18"/>
    <p:sldId id="294" r:id="rId19"/>
    <p:sldId id="296" r:id="rId20"/>
    <p:sldId id="297" r:id="rId21"/>
    <p:sldId id="318" r:id="rId22"/>
    <p:sldId id="313" r:id="rId23"/>
    <p:sldId id="291" r:id="rId24"/>
    <p:sldId id="314" r:id="rId2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  <a:srgbClr val="A7A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361" autoAdjust="0"/>
  </p:normalViewPr>
  <p:slideViewPr>
    <p:cSldViewPr>
      <p:cViewPr varScale="1">
        <p:scale>
          <a:sx n="74" d="100"/>
          <a:sy n="74" d="100"/>
        </p:scale>
        <p:origin x="10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A65FCEC-D4C9-47FE-86F2-70A996DFB5F3}" type="datetimeFigureOut">
              <a:rPr lang="cs-CZ"/>
              <a:pPr>
                <a:defRPr/>
              </a:pPr>
              <a:t>18.10.2019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FF6B62-AE15-4214-B9DC-55BC82997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224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7FE442-8546-4054-8B37-FC3412DEFDA4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31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87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6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3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2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645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8F21-790B-4B35-87A6-1E19410EB1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5BA2-7588-475E-B88F-A4A9E9E85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C37E-6A32-4F82-987D-246031512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D2E3E-E4E2-42B2-877E-322338C5D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57188" indent="-357188"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CED2-CFD3-443C-A19F-BBF3E44A9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C9F2-86C5-40EA-8DF3-32B570D02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6A6A-01A5-4439-B9A0-8A3503F76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387B-F71E-48AB-96BC-93F343744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CC78-065F-46C7-A367-118F5C061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1177-6C27-4180-AE97-6ABE6C63E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B723-F49D-4DC5-90FE-BC3EBAA44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63AE-A418-4AA5-BC96-F6989D38E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34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634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ABBA33B9-20E9-46ED-AF8A-F372744C5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zkola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6" Type="http://schemas.openxmlformats.org/officeDocument/2006/relationships/hyperlink" Target="http://www.msmt.cz/" TargetMode="External"/><Relationship Id="rId5" Type="http://schemas.openxmlformats.org/officeDocument/2006/relationships/hyperlink" Target="http://www.burzaskol.cz/" TargetMode="External"/><Relationship Id="rId4" Type="http://schemas.openxmlformats.org/officeDocument/2006/relationships/hyperlink" Target="http://www.zkola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zkol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188913"/>
            <a:ext cx="3097212" cy="1011237"/>
          </a:xfrm>
        </p:spPr>
      </p:pic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04664"/>
            <a:ext cx="4112840" cy="93677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Právní předpisy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844824"/>
            <a:ext cx="7704856" cy="4824536"/>
          </a:xfrm>
        </p:spPr>
        <p:txBody>
          <a:bodyPr/>
          <a:lstStyle/>
          <a:p>
            <a:pPr marL="0" indent="0">
              <a:buNone/>
            </a:pPr>
            <a:endParaRPr lang="cs-CZ" sz="22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chemeClr val="accent6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2200" b="1" dirty="0"/>
              <a:t>z</a:t>
            </a:r>
            <a:r>
              <a:rPr lang="cs-CZ" sz="2200" b="1" dirty="0" smtClean="0"/>
              <a:t>ákon č. 561/2004 Sb., </a:t>
            </a:r>
            <a:r>
              <a:rPr lang="cs-CZ" sz="2200" dirty="0" smtClean="0"/>
              <a:t>(školský zákon), ve znění pozdějších předpisů;</a:t>
            </a:r>
          </a:p>
          <a:p>
            <a:pPr>
              <a:buFont typeface="Wingdings" pitchFamily="2" charset="2"/>
              <a:buChar char="q"/>
            </a:pPr>
            <a:r>
              <a:rPr lang="cs-CZ" sz="2200" b="1" dirty="0" smtClean="0"/>
              <a:t>vyhláška č. 353/2016 Sb.</a:t>
            </a:r>
            <a:r>
              <a:rPr lang="cs-CZ" sz="2200" dirty="0" smtClean="0"/>
              <a:t>, o přijímacím řízení ke střednímu vzdělávání, ve znění pozdějších předpisů</a:t>
            </a:r>
          </a:p>
          <a:p>
            <a:pPr marL="0" indent="0">
              <a:buNone/>
            </a:pPr>
            <a:r>
              <a:rPr lang="cs-CZ" sz="2200" dirty="0" smtClean="0"/>
              <a:t>     </a:t>
            </a:r>
            <a:r>
              <a:rPr lang="cs-CZ" sz="2200" dirty="0" smtClean="0">
                <a:solidFill>
                  <a:srgbClr val="00B0F0"/>
                </a:solidFill>
              </a:rPr>
              <a:t>(novelizace vyhláškou č. 244/2018 - účinnost od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B0F0"/>
                </a:solidFill>
              </a:rPr>
              <a:t> </a:t>
            </a:r>
            <a:r>
              <a:rPr lang="cs-CZ" sz="2200" dirty="0" smtClean="0">
                <a:solidFill>
                  <a:srgbClr val="00B0F0"/>
                </a:solidFill>
              </a:rPr>
              <a:t>    1. 11.  2018)</a:t>
            </a:r>
          </a:p>
          <a:p>
            <a:pPr algn="just" eaLnBrk="1" hangingPunct="1">
              <a:buSzPct val="75000"/>
              <a:buFont typeface="Wingdings" pitchFamily="2" charset="2"/>
              <a:buChar char="q"/>
            </a:pPr>
            <a:r>
              <a:rPr lang="cs-CZ" sz="2200" dirty="0" smtClean="0"/>
              <a:t>zákon </a:t>
            </a:r>
            <a:r>
              <a:rPr lang="cs-CZ" sz="2200" dirty="0"/>
              <a:t>č. </a:t>
            </a:r>
            <a:r>
              <a:rPr lang="cs-CZ" sz="2200" b="1" dirty="0"/>
              <a:t>500/2004 Sb., </a:t>
            </a:r>
            <a:r>
              <a:rPr lang="cs-CZ" sz="2200" dirty="0" smtClean="0"/>
              <a:t>(správní </a:t>
            </a:r>
            <a:r>
              <a:rPr lang="cs-CZ" sz="2200" dirty="0"/>
              <a:t>řád</a:t>
            </a:r>
            <a:r>
              <a:rPr lang="cs-CZ" sz="2200" dirty="0" smtClean="0"/>
              <a:t>), ve znění pozdějších předpisů.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293096"/>
            <a:ext cx="8064500" cy="1441227"/>
          </a:xfrm>
        </p:spPr>
        <p:txBody>
          <a:bodyPr/>
          <a:lstStyle/>
          <a:p>
            <a:pPr eaLnBrk="1" hangingPunct="1"/>
            <a:r>
              <a:rPr lang="cs-CZ" sz="1800" dirty="0" smtClean="0">
                <a:latin typeface="Teuton Normal CE" pitchFamily="2" charset="0"/>
              </a:rPr>
              <a:t/>
            </a:r>
            <a:br>
              <a:rPr lang="cs-CZ" sz="1800" dirty="0" smtClean="0">
                <a:latin typeface="Teuton Normal CE" pitchFamily="2" charset="0"/>
              </a:rPr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>
              <a:latin typeface="Teuton Normal CE" pitchFamily="2" charset="0"/>
            </a:endParaRPr>
          </a:p>
        </p:txBody>
      </p:sp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331640" y="2604221"/>
            <a:ext cx="7128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1484784"/>
            <a:ext cx="8064896" cy="543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2200" u="sng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cs-CZ" sz="2200" b="1" dirty="0" smtClean="0"/>
              <a:t>V jednotlivých kolech PŘ hodnotí ředitel školy uchazeče podle: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/>
              <a:t>h</a:t>
            </a:r>
            <a:r>
              <a:rPr lang="cs-CZ" sz="2000" u="sng" dirty="0" smtClean="0"/>
              <a:t>odnocení </a:t>
            </a:r>
            <a:r>
              <a:rPr lang="cs-CZ" sz="2000" u="sng" dirty="0"/>
              <a:t>na vysvědčeních </a:t>
            </a:r>
            <a:r>
              <a:rPr lang="cs-CZ" sz="2000" dirty="0"/>
              <a:t>z předcházejícího </a:t>
            </a:r>
            <a:r>
              <a:rPr lang="cs-CZ" sz="2000" dirty="0" smtClean="0"/>
              <a:t>vzdělávání;</a:t>
            </a:r>
            <a:endParaRPr lang="cs-CZ" sz="2000" dirty="0"/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 smtClean="0">
                <a:solidFill>
                  <a:srgbClr val="00040C"/>
                </a:solidFill>
              </a:rPr>
              <a:t>výsledků </a:t>
            </a:r>
            <a:r>
              <a:rPr lang="cs-CZ" sz="2000" u="sng" dirty="0">
                <a:solidFill>
                  <a:srgbClr val="00040C"/>
                </a:solidFill>
              </a:rPr>
              <a:t>jednotné zkoušky</a:t>
            </a:r>
            <a:r>
              <a:rPr lang="cs-CZ" sz="2000" dirty="0">
                <a:solidFill>
                  <a:srgbClr val="00040C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pokud je součástí přijímacího řízení </a:t>
            </a:r>
            <a:r>
              <a:rPr lang="cs-CZ" sz="2000" dirty="0" smtClean="0"/>
              <a:t>-výsledky </a:t>
            </a:r>
            <a:r>
              <a:rPr lang="cs-CZ" sz="2000" dirty="0"/>
              <a:t>zpřístupněny Centrem do 28. dubna </a:t>
            </a:r>
            <a:r>
              <a:rPr lang="cs-CZ" sz="2000" dirty="0" smtClean="0"/>
              <a:t>- </a:t>
            </a:r>
            <a:r>
              <a:rPr lang="cs-CZ" sz="2000" b="1" dirty="0" smtClean="0"/>
              <a:t>JPZ se podílí na </a:t>
            </a:r>
            <a:r>
              <a:rPr lang="cs-CZ" sz="2000" b="1" dirty="0"/>
              <a:t>celkovém hodnocení </a:t>
            </a:r>
            <a:r>
              <a:rPr lang="cs-CZ" sz="2000" b="1" dirty="0" smtClean="0"/>
              <a:t>nejméně 60%, GSP </a:t>
            </a:r>
            <a:r>
              <a:rPr lang="cs-CZ" sz="2000" b="1" dirty="0"/>
              <a:t>40</a:t>
            </a:r>
            <a:r>
              <a:rPr lang="cs-CZ" sz="2000" b="1" dirty="0" smtClean="0"/>
              <a:t>%</a:t>
            </a:r>
            <a:endParaRPr lang="cs-CZ" sz="2000" dirty="0" smtClean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000" b="1" dirty="0">
                <a:solidFill>
                  <a:srgbClr val="00040C"/>
                </a:solidFill>
              </a:rPr>
              <a:t> </a:t>
            </a:r>
            <a:r>
              <a:rPr lang="cs-CZ" sz="2000" b="1" dirty="0" smtClean="0">
                <a:solidFill>
                  <a:srgbClr val="00040C"/>
                </a:solidFill>
              </a:rPr>
              <a:t>    </a:t>
            </a:r>
            <a:r>
              <a:rPr lang="cs-CZ" sz="2000" dirty="0" smtClean="0">
                <a:solidFill>
                  <a:srgbClr val="00040C"/>
                </a:solidFill>
              </a:rPr>
              <a:t>(do celkového hodnocení se započítává lepší výsledek testů);</a:t>
            </a:r>
            <a:endParaRPr lang="cs-CZ" sz="2000" dirty="0">
              <a:solidFill>
                <a:srgbClr val="00040C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 smtClean="0">
                <a:solidFill>
                  <a:srgbClr val="00040C"/>
                </a:solidFill>
              </a:rPr>
              <a:t>výsledků </a:t>
            </a:r>
            <a:r>
              <a:rPr lang="cs-CZ" sz="2000" u="sng" dirty="0"/>
              <a:t>školní přijímací zkoušky</a:t>
            </a:r>
            <a:r>
              <a:rPr lang="cs-CZ" sz="2000" dirty="0">
                <a:solidFill>
                  <a:srgbClr val="00040C"/>
                </a:solidFill>
              </a:rPr>
              <a:t>, je-li </a:t>
            </a:r>
            <a:r>
              <a:rPr lang="cs-CZ" sz="2000" dirty="0" smtClean="0">
                <a:solidFill>
                  <a:srgbClr val="00040C"/>
                </a:solidFill>
              </a:rPr>
              <a:t>stanovena; 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40C"/>
                </a:solidFill>
              </a:rPr>
              <a:t>p</a:t>
            </a:r>
            <a:r>
              <a:rPr lang="cs-CZ" sz="2000" dirty="0" smtClean="0">
                <a:solidFill>
                  <a:srgbClr val="00040C"/>
                </a:solidFill>
              </a:rPr>
              <a:t>řípadně </a:t>
            </a:r>
            <a:r>
              <a:rPr lang="cs-CZ" sz="2000" dirty="0">
                <a:solidFill>
                  <a:srgbClr val="00040C"/>
                </a:solidFill>
              </a:rPr>
              <a:t>podle </a:t>
            </a:r>
            <a:r>
              <a:rPr lang="cs-CZ" sz="2000" u="sng" dirty="0">
                <a:solidFill>
                  <a:srgbClr val="00040C"/>
                </a:solidFill>
              </a:rPr>
              <a:t>dalších skutečností</a:t>
            </a:r>
            <a:r>
              <a:rPr lang="cs-CZ" sz="2000" dirty="0">
                <a:solidFill>
                  <a:srgbClr val="00040C"/>
                </a:solidFill>
              </a:rPr>
              <a:t>, které osvědčují vhodné schopnosti, vědomosti a zájmy </a:t>
            </a:r>
            <a:r>
              <a:rPr lang="cs-CZ" sz="2000" dirty="0" smtClean="0">
                <a:solidFill>
                  <a:srgbClr val="00040C"/>
                </a:solidFill>
              </a:rPr>
              <a:t>uchazeče.</a:t>
            </a:r>
            <a:endParaRPr lang="cs-CZ" sz="2000" dirty="0">
              <a:solidFill>
                <a:srgbClr val="00040C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cs-CZ" sz="2000" dirty="0" smtClean="0">
              <a:solidFill>
                <a:srgbClr val="00040C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000" dirty="0" smtClean="0">
                <a:solidFill>
                  <a:srgbClr val="00040C"/>
                </a:solidFill>
              </a:rPr>
              <a:t>Ředitel </a:t>
            </a:r>
            <a:r>
              <a:rPr lang="cs-CZ" sz="2000" u="sng" dirty="0">
                <a:solidFill>
                  <a:srgbClr val="00040C"/>
                </a:solidFill>
              </a:rPr>
              <a:t>může</a:t>
            </a:r>
            <a:r>
              <a:rPr lang="cs-CZ" sz="2000" dirty="0">
                <a:solidFill>
                  <a:srgbClr val="00040C"/>
                </a:solidFill>
              </a:rPr>
              <a:t> stanovit </a:t>
            </a:r>
            <a:r>
              <a:rPr lang="cs-CZ" sz="2000" b="1" dirty="0">
                <a:solidFill>
                  <a:srgbClr val="00040C"/>
                </a:solidFill>
              </a:rPr>
              <a:t>hranici úspěšnosti </a:t>
            </a:r>
            <a:r>
              <a:rPr lang="cs-CZ" sz="2000" dirty="0"/>
              <a:t>v jednotné </a:t>
            </a:r>
            <a:r>
              <a:rPr lang="cs-CZ" sz="2000" dirty="0" smtClean="0"/>
              <a:t> nebo školní přijímací zkoušce </a:t>
            </a:r>
            <a:r>
              <a:rPr lang="cs-CZ" sz="2000" dirty="0"/>
              <a:t>jako nezbytnou podmínku pro </a:t>
            </a:r>
            <a:r>
              <a:rPr lang="cs-CZ" sz="2000" dirty="0" smtClean="0"/>
              <a:t>přijetí. </a:t>
            </a:r>
            <a:endParaRPr lang="cs-CZ" sz="2000" dirty="0"/>
          </a:p>
          <a:p>
            <a:endParaRPr lang="cs-CZ" sz="2200" b="1" dirty="0" smtClean="0"/>
          </a:p>
          <a:p>
            <a:pPr marL="1257300" lvl="2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q"/>
            </a:pPr>
            <a:endParaRPr lang="cs-CZ" sz="2200" dirty="0" smtClean="0"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260649"/>
            <a:ext cx="54726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>
                <a:latin typeface="+mn-lt"/>
                <a:cs typeface="+mn-cs"/>
              </a:rPr>
              <a:t>Hodnocení výsledků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>
                <a:latin typeface="+mn-lt"/>
                <a:cs typeface="+mn-cs"/>
              </a:rPr>
              <a:t>přijímacího řízení § 60d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276872"/>
            <a:ext cx="8064500" cy="3457451"/>
          </a:xfrm>
        </p:spPr>
        <p:txBody>
          <a:bodyPr/>
          <a:lstStyle/>
          <a:p>
            <a:pPr algn="ctr"/>
            <a:r>
              <a:rPr lang="cs-CZ" sz="1800" dirty="0" smtClean="0">
                <a:latin typeface="Teuton Normal CE" pitchFamily="2" charset="0"/>
              </a:rPr>
              <a:t/>
            </a:r>
            <a:br>
              <a:rPr lang="cs-CZ" sz="1800" dirty="0" smtClean="0">
                <a:latin typeface="Teuton Normal CE" pitchFamily="2" charset="0"/>
              </a:rPr>
            </a:br>
            <a:endParaRPr lang="cs-CZ" sz="3200" dirty="0">
              <a:latin typeface="Teuton Normal CE" pitchFamily="2" charset="0"/>
            </a:endParaRPr>
          </a:p>
        </p:txBody>
      </p:sp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1560" y="1292395"/>
            <a:ext cx="8496944" cy="530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Ukončení hodnocení, oznámení </a:t>
            </a:r>
            <a:r>
              <a:rPr lang="cs-CZ" sz="2200" b="1" dirty="0"/>
              <a:t>zveřejněním seznamu přijatých</a:t>
            </a:r>
            <a:r>
              <a:rPr lang="cs-CZ" sz="2200" b="1" dirty="0">
                <a:solidFill>
                  <a:srgbClr val="00B0F0"/>
                </a:solidFill>
              </a:rPr>
              <a:t> </a:t>
            </a:r>
            <a:r>
              <a:rPr lang="cs-CZ" sz="2200" dirty="0"/>
              <a:t>uchazečů (ve škole + internet </a:t>
            </a:r>
            <a:r>
              <a:rPr lang="cs-CZ" sz="2200" dirty="0" smtClean="0"/>
              <a:t>- </a:t>
            </a:r>
            <a:r>
              <a:rPr lang="cs-CZ" sz="2200" dirty="0"/>
              <a:t>min. 15 dnů) a </a:t>
            </a:r>
            <a:r>
              <a:rPr lang="cs-CZ" sz="2200" b="1" dirty="0"/>
              <a:t>nepřijatým</a:t>
            </a:r>
            <a:r>
              <a:rPr lang="cs-CZ" sz="2200" b="1" dirty="0">
                <a:solidFill>
                  <a:srgbClr val="00B0F0"/>
                </a:solidFill>
              </a:rPr>
              <a:t> </a:t>
            </a:r>
            <a:r>
              <a:rPr lang="cs-CZ" sz="2200" b="1" dirty="0"/>
              <a:t>uchazečům</a:t>
            </a:r>
            <a:r>
              <a:rPr lang="cs-CZ" sz="2200" dirty="0">
                <a:solidFill>
                  <a:srgbClr val="00B0F0"/>
                </a:solidFill>
              </a:rPr>
              <a:t> </a:t>
            </a:r>
            <a:r>
              <a:rPr lang="cs-CZ" sz="2200" dirty="0"/>
              <a:t>se </a:t>
            </a:r>
            <a:r>
              <a:rPr lang="cs-CZ" sz="2200" dirty="0" smtClean="0"/>
              <a:t>zasílá </a:t>
            </a:r>
            <a:r>
              <a:rPr lang="cs-CZ" sz="2200" b="1" dirty="0"/>
              <a:t>rozhodnutí o nepřijetí</a:t>
            </a:r>
            <a:r>
              <a:rPr lang="cs-CZ" sz="2200" b="1" dirty="0" smtClean="0"/>
              <a:t>.</a:t>
            </a: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u="sng" dirty="0" smtClean="0">
                <a:solidFill>
                  <a:srgbClr val="00040C"/>
                </a:solidFill>
                <a:latin typeface="+mn-lt"/>
                <a:cs typeface="+mn-cs"/>
              </a:rPr>
              <a:t>Obory s MZ</a:t>
            </a:r>
            <a:r>
              <a:rPr lang="cs-CZ" sz="2200" dirty="0" smtClean="0">
                <a:solidFill>
                  <a:srgbClr val="00040C"/>
                </a:solidFill>
                <a:latin typeface="+mn-lt"/>
                <a:cs typeface="+mn-cs"/>
              </a:rPr>
              <a:t>: ředitel ukončí hodnocení </a:t>
            </a:r>
            <a:r>
              <a:rPr lang="cs-CZ" sz="2200" b="1" dirty="0" smtClean="0">
                <a:latin typeface="+mn-lt"/>
                <a:cs typeface="+mn-cs"/>
              </a:rPr>
              <a:t>do </a:t>
            </a:r>
            <a:r>
              <a:rPr lang="cs-CZ" sz="2200" b="1" dirty="0">
                <a:latin typeface="+mn-lt"/>
                <a:cs typeface="+mn-cs"/>
              </a:rPr>
              <a:t>2</a:t>
            </a:r>
            <a:r>
              <a:rPr lang="cs-CZ" sz="2200" b="1" dirty="0" smtClean="0">
                <a:latin typeface="+mn-lt"/>
                <a:cs typeface="+mn-cs"/>
              </a:rPr>
              <a:t> </a:t>
            </a:r>
            <a:r>
              <a:rPr lang="cs-CZ" sz="2200" b="1" dirty="0">
                <a:latin typeface="+mn-lt"/>
                <a:cs typeface="+mn-cs"/>
              </a:rPr>
              <a:t>pracovních </a:t>
            </a:r>
            <a:r>
              <a:rPr lang="cs-CZ" sz="2200" b="1" dirty="0" smtClean="0">
                <a:latin typeface="+mn-lt"/>
                <a:cs typeface="+mn-cs"/>
              </a:rPr>
              <a:t>dnů</a:t>
            </a:r>
            <a:r>
              <a:rPr lang="cs-CZ" sz="2200" b="1" dirty="0">
                <a:latin typeface="+mn-lt"/>
                <a:cs typeface="+mn-cs"/>
              </a:rPr>
              <a:t> </a:t>
            </a:r>
            <a:r>
              <a:rPr lang="cs-CZ" sz="2200" b="1" dirty="0" smtClean="0">
                <a:latin typeface="+mn-lt"/>
                <a:cs typeface="+mn-cs"/>
              </a:rPr>
              <a:t>po zpřístupnění Centrem</a:t>
            </a:r>
            <a:r>
              <a:rPr lang="cs-CZ" sz="2200" dirty="0" smtClean="0">
                <a:latin typeface="+mn-lt"/>
                <a:cs typeface="+mn-cs"/>
              </a:rPr>
              <a:t>, Centrum zpřístupní hodnocení nejpozději </a:t>
            </a:r>
            <a:r>
              <a:rPr lang="cs-CZ" sz="2200" b="1" dirty="0" smtClean="0">
                <a:latin typeface="+mn-lt"/>
                <a:cs typeface="+mn-cs"/>
              </a:rPr>
              <a:t>do 28. dubna</a:t>
            </a:r>
            <a:r>
              <a:rPr lang="cs-CZ" sz="2200" dirty="0">
                <a:latin typeface="+mn-lt"/>
                <a:cs typeface="+mn-cs"/>
              </a:rPr>
              <a:t>.</a:t>
            </a:r>
            <a:endParaRPr lang="cs-CZ" sz="2200" b="1" dirty="0" smtClean="0">
              <a:latin typeface="+mn-lt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u="sng" dirty="0">
                <a:latin typeface="+mn-lt"/>
                <a:cs typeface="+mn-cs"/>
              </a:rPr>
              <a:t>Ostatní </a:t>
            </a:r>
            <a:r>
              <a:rPr lang="cs-CZ" sz="2200" u="sng" dirty="0" smtClean="0">
                <a:latin typeface="+mn-lt"/>
                <a:cs typeface="+mn-cs"/>
              </a:rPr>
              <a:t>obory</a:t>
            </a:r>
            <a:r>
              <a:rPr lang="cs-CZ" sz="2200" dirty="0" smtClean="0">
                <a:latin typeface="+mn-lt"/>
                <a:cs typeface="+mn-cs"/>
              </a:rPr>
              <a:t>: </a:t>
            </a:r>
            <a:r>
              <a:rPr lang="cs-CZ" sz="2200" b="1" dirty="0" smtClean="0">
                <a:latin typeface="+mn-lt"/>
                <a:cs typeface="+mn-cs"/>
              </a:rPr>
              <a:t>do 2 pracovních dnů </a:t>
            </a:r>
            <a:r>
              <a:rPr lang="cs-CZ" sz="2200" dirty="0" smtClean="0">
                <a:latin typeface="+mn-lt"/>
                <a:cs typeface="+mn-cs"/>
              </a:rPr>
              <a:t>po dni konání přijímací zkoušky.</a:t>
            </a: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dirty="0" smtClean="0">
                <a:latin typeface="+mn-lt"/>
                <a:cs typeface="+mn-cs"/>
              </a:rPr>
              <a:t>Pokud se jednotná ani školní přijímací zkouška </a:t>
            </a:r>
            <a:r>
              <a:rPr lang="cs-CZ" sz="2200" u="sng" dirty="0" smtClean="0">
                <a:latin typeface="+mn-lt"/>
                <a:cs typeface="+mn-cs"/>
              </a:rPr>
              <a:t>nekoná</a:t>
            </a:r>
            <a:r>
              <a:rPr lang="cs-CZ" sz="2200" dirty="0" smtClean="0">
                <a:latin typeface="+mn-lt"/>
                <a:cs typeface="+mn-cs"/>
              </a:rPr>
              <a:t>, zveřejní ředitel výsledky od 22. dubna - 30. dubna. </a:t>
            </a:r>
            <a:endParaRPr lang="cs-CZ" sz="2200" dirty="0">
              <a:latin typeface="+mn-lt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endParaRPr lang="cs-CZ" sz="2200" dirty="0">
              <a:latin typeface="+mn-lt"/>
              <a:cs typeface="+mn-cs"/>
            </a:endParaRP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200" b="1" dirty="0" smtClean="0">
              <a:solidFill>
                <a:srgbClr val="00B0F0"/>
              </a:solidFill>
              <a:latin typeface="+mn-lt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87624" y="404664"/>
            <a:ext cx="338437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lvl="2" indent="-361950" eaLnBrk="1" hangingPunct="1">
              <a:lnSpc>
                <a:spcPct val="90000"/>
              </a:lnSpc>
              <a:buSzPct val="75000"/>
              <a:buNone/>
            </a:pPr>
            <a:endParaRPr lang="cs-CZ" sz="2200" dirty="0" smtClean="0">
              <a:solidFill>
                <a:schemeClr val="accent2"/>
              </a:solidFill>
            </a:endParaRPr>
          </a:p>
          <a:p>
            <a:pPr marL="989013" lvl="2" indent="-361950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11560" y="404665"/>
            <a:ext cx="5544616" cy="904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/>
              <a:t>Rozhodnutí o přijetí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/>
              <a:t>a doručování rozhodnutí § 60e</a:t>
            </a:r>
            <a:endParaRPr lang="cs-CZ" sz="2400" b="1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476671"/>
            <a:ext cx="5112568" cy="79174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Další kola přijímacího řízení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§ 60f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9552" y="1916832"/>
            <a:ext cx="8604447" cy="4824536"/>
          </a:xfrm>
        </p:spPr>
        <p:txBody>
          <a:bodyPr/>
          <a:lstStyle/>
          <a:p>
            <a:pPr>
              <a:buNone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200" kern="1200" dirty="0" smtClean="0"/>
              <a:t>Počty volných míst oznamuje ředitel střední školy KÚ, poté</a:t>
            </a:r>
          </a:p>
          <a:p>
            <a:pPr marL="0" lvl="0" indent="0" algn="just">
              <a:buNone/>
            </a:pPr>
            <a:r>
              <a:rPr lang="cs-CZ" sz="2200" kern="1200" dirty="0"/>
              <a:t> </a:t>
            </a:r>
            <a:r>
              <a:rPr lang="cs-CZ" sz="2200" kern="1200" dirty="0" smtClean="0"/>
              <a:t>    informace zveřejňovány na </a:t>
            </a:r>
            <a:r>
              <a:rPr lang="cs-CZ" sz="2200" kern="1200" dirty="0" smtClean="0">
                <a:hlinkClick r:id="rId4"/>
              </a:rPr>
              <a:t>www.zkola.cz</a:t>
            </a:r>
            <a:endParaRPr lang="cs-CZ" sz="2200" kern="12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V rámci hodnocení výsledků </a:t>
            </a:r>
            <a:r>
              <a:rPr lang="cs-CZ" sz="2200" b="1" u="sng" kern="1200" dirty="0" smtClean="0"/>
              <a:t>může</a:t>
            </a:r>
            <a:r>
              <a:rPr lang="cs-CZ" sz="2200" b="1" kern="1200" dirty="0" smtClean="0"/>
              <a:t> ředitel zohlednit výsledky jednotné zkoušky </a:t>
            </a:r>
            <a:r>
              <a:rPr lang="cs-CZ" sz="2200" kern="1200" dirty="0" smtClean="0">
                <a:solidFill>
                  <a:srgbClr val="00040C"/>
                </a:solidFill>
              </a:rPr>
              <a:t>(a určí náhradní </a:t>
            </a:r>
            <a:r>
              <a:rPr lang="cs-CZ" sz="2200" kern="1200" dirty="0" smtClean="0"/>
              <a:t>způsob hodnocení pro uchazeče, kteří JPZ nekonali).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 Školní přijímací zkouška (pokud je stanovena) se koná nejdříve</a:t>
            </a:r>
          </a:p>
          <a:p>
            <a:pPr marL="0" lvl="0" indent="0" algn="just">
              <a:buNone/>
            </a:pPr>
            <a:r>
              <a:rPr lang="cs-CZ" sz="2200" kern="1200" dirty="0" smtClean="0">
                <a:solidFill>
                  <a:srgbClr val="FF0000"/>
                </a:solidFill>
              </a:rPr>
              <a:t>     </a:t>
            </a:r>
            <a:r>
              <a:rPr lang="cs-CZ" sz="2200" b="1" kern="1200" dirty="0" smtClean="0"/>
              <a:t>14 dní </a:t>
            </a:r>
            <a:r>
              <a:rPr lang="cs-CZ" sz="2200" kern="1200" dirty="0" smtClean="0"/>
              <a:t>po vyhlášení dalšího kola.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 Pozvánka se zasílá nejpozději </a:t>
            </a:r>
            <a:r>
              <a:rPr lang="cs-CZ" sz="2200" b="1" kern="1200" dirty="0" smtClean="0"/>
              <a:t>7 pracovních dnů </a:t>
            </a:r>
            <a:r>
              <a:rPr lang="cs-CZ" sz="2200" kern="1200" dirty="0" smtClean="0"/>
              <a:t>před      </a:t>
            </a:r>
          </a:p>
          <a:p>
            <a:pPr marL="0" lvl="0" indent="0" algn="just">
              <a:buNone/>
            </a:pPr>
            <a:r>
              <a:rPr lang="cs-CZ" sz="2200" kern="1200" dirty="0"/>
              <a:t> </a:t>
            </a:r>
            <a:r>
              <a:rPr lang="cs-CZ" sz="2200" kern="1200" dirty="0" smtClean="0"/>
              <a:t>    termínem konání přijímací zkoušky.</a:t>
            </a:r>
          </a:p>
          <a:p>
            <a:pPr marL="0" lvl="0" indent="0">
              <a:buNone/>
            </a:pPr>
            <a:endParaRPr lang="cs-CZ" sz="2200" kern="1200" dirty="0" smtClean="0"/>
          </a:p>
          <a:p>
            <a:pPr lvl="0">
              <a:buNone/>
            </a:pPr>
            <a:endParaRPr lang="cs-CZ" sz="2200" kern="1200" dirty="0" smtClean="0"/>
          </a:p>
          <a:p>
            <a:endParaRPr lang="cs-CZ" sz="2200" dirty="0" smtClean="0"/>
          </a:p>
          <a:p>
            <a:pPr algn="just" eaLnBrk="1" hangingPunct="1">
              <a:buSzPct val="75000"/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03848" y="3501008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64542"/>
            <a:ext cx="8003232" cy="944141"/>
          </a:xfrm>
        </p:spPr>
        <p:txBody>
          <a:bodyPr/>
          <a:lstStyle/>
          <a:p>
            <a:r>
              <a:rPr lang="cs-CZ" sz="2400" b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Odvolání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046095" cy="5112568"/>
          </a:xfrm>
        </p:spPr>
        <p:txBody>
          <a:bodyPr/>
          <a:lstStyle/>
          <a:p>
            <a:pPr marL="0" lvl="0" indent="0">
              <a:spcBef>
                <a:spcPts val="328"/>
              </a:spcBef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b="1" dirty="0"/>
              <a:t>Odvolání</a:t>
            </a:r>
            <a:r>
              <a:rPr lang="cs-CZ" sz="2200" dirty="0"/>
              <a:t> se podává písemně </a:t>
            </a:r>
            <a:r>
              <a:rPr lang="cs-CZ" sz="2200" b="1" dirty="0"/>
              <a:t>u příslušné střední školy</a:t>
            </a:r>
            <a:r>
              <a:rPr lang="cs-CZ" sz="2200" dirty="0"/>
              <a:t>.    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/>
              <a:t>ve lhůtě </a:t>
            </a:r>
            <a:r>
              <a:rPr lang="cs-CZ" sz="2200" b="1" u="sng" dirty="0"/>
              <a:t>do 3 pracovních dnů od doručení rozhodnutí</a:t>
            </a:r>
          </a:p>
          <a:p>
            <a:pPr marL="0" lvl="0" indent="0">
              <a:buNone/>
            </a:pPr>
            <a:endParaRPr lang="cs-CZ" sz="2200" dirty="0"/>
          </a:p>
          <a:p>
            <a:pPr marL="0" lvl="0" indent="0">
              <a:buNone/>
            </a:pPr>
            <a:endParaRPr lang="cs-CZ" sz="22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cs-CZ" sz="2200" dirty="0" smtClean="0"/>
              <a:t>		</a:t>
            </a:r>
            <a:r>
              <a:rPr lang="cs-CZ" sz="2200" dirty="0"/>
              <a:t> </a:t>
            </a:r>
            <a:r>
              <a:rPr lang="cs-CZ" sz="2200" dirty="0" smtClean="0"/>
              <a:t>           Ředitel		</a:t>
            </a:r>
          </a:p>
          <a:p>
            <a:pPr>
              <a:buNone/>
            </a:pPr>
            <a:endParaRPr lang="cs-CZ" sz="2200" u="sng" dirty="0" smtClean="0"/>
          </a:p>
          <a:p>
            <a:pPr>
              <a:buNone/>
            </a:pPr>
            <a:r>
              <a:rPr lang="cs-CZ" sz="2200" dirty="0" smtClean="0"/>
              <a:t>     </a:t>
            </a:r>
            <a:r>
              <a:rPr lang="cs-CZ" sz="2200" u="sng" dirty="0" smtClean="0"/>
              <a:t>Autoremedura</a:t>
            </a:r>
            <a:r>
              <a:rPr lang="cs-CZ" sz="2200" dirty="0"/>
              <a:t>	 </a:t>
            </a:r>
            <a:r>
              <a:rPr lang="cs-CZ" sz="2200" dirty="0" smtClean="0"/>
              <a:t>                 </a:t>
            </a:r>
            <a:r>
              <a:rPr lang="cs-CZ" sz="2200" u="sng" dirty="0" smtClean="0"/>
              <a:t>postoupí </a:t>
            </a:r>
            <a:r>
              <a:rPr lang="cs-CZ" sz="2200" u="sng" dirty="0"/>
              <a:t>celý spis </a:t>
            </a:r>
            <a:r>
              <a:rPr lang="cs-CZ" sz="2200" u="sng" dirty="0" smtClean="0"/>
              <a:t>KÚ</a:t>
            </a:r>
          </a:p>
          <a:p>
            <a:pPr>
              <a:buNone/>
            </a:pP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 smtClean="0"/>
              <a:t>(§ </a:t>
            </a:r>
            <a:r>
              <a:rPr lang="cs-CZ" sz="2200" b="1" dirty="0"/>
              <a:t>183 odst. </a:t>
            </a:r>
            <a:r>
              <a:rPr lang="cs-CZ" sz="2200" b="1" dirty="0" smtClean="0"/>
              <a:t>3</a:t>
            </a: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>
                <a:solidFill>
                  <a:srgbClr val="00B0F0"/>
                </a:solidFill>
              </a:rPr>
              <a:t>	</a:t>
            </a:r>
            <a:r>
              <a:rPr lang="cs-CZ" sz="2200" b="1" dirty="0" smtClean="0">
                <a:solidFill>
                  <a:srgbClr val="00B0F0"/>
                </a:solidFill>
              </a:rPr>
              <a:t>      </a:t>
            </a:r>
            <a:r>
              <a:rPr lang="cs-CZ" sz="2200" u="sng" dirty="0" smtClean="0"/>
              <a:t>(30 </a:t>
            </a:r>
            <a:r>
              <a:rPr lang="cs-CZ" sz="2200" u="sng" dirty="0"/>
              <a:t>dnů</a:t>
            </a:r>
            <a:r>
              <a:rPr lang="cs-CZ" sz="2200" u="sng" dirty="0" smtClean="0"/>
              <a:t>)</a:t>
            </a:r>
          </a:p>
          <a:p>
            <a:pPr>
              <a:buNone/>
            </a:pP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 smtClean="0"/>
              <a:t>školského zákona a</a:t>
            </a:r>
          </a:p>
          <a:p>
            <a:pPr>
              <a:spcAft>
                <a:spcPts val="1200"/>
              </a:spcAft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§ 87 správního řádu)</a:t>
            </a:r>
            <a:endParaRPr lang="cs-CZ" sz="2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 </a:t>
            </a:r>
            <a:r>
              <a:rPr lang="cs-CZ" sz="2200" dirty="0" smtClean="0"/>
              <a:t>Platí pro školy </a:t>
            </a:r>
            <a:r>
              <a:rPr lang="cs-CZ" sz="2200" b="1" dirty="0" smtClean="0"/>
              <a:t>všech zřizovatelů</a:t>
            </a:r>
            <a:r>
              <a:rPr lang="cs-CZ" sz="2200" dirty="0" smtClean="0"/>
              <a:t>.</a:t>
            </a:r>
            <a:endParaRPr lang="cs-CZ" sz="22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H="1">
            <a:off x="3203848" y="3933056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995936" y="3933056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6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84784"/>
            <a:ext cx="7991475" cy="4968552"/>
          </a:xfrm>
        </p:spPr>
        <p:txBody>
          <a:bodyPr/>
          <a:lstStyle/>
          <a:p>
            <a:pPr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K čemu slouží zápisový lístek:</a:t>
            </a:r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Zápisový lístek slouží</a:t>
            </a:r>
            <a:r>
              <a:rPr lang="cs-CZ" sz="2200" i="1" dirty="0" smtClean="0"/>
              <a:t> </a:t>
            </a:r>
            <a:r>
              <a:rPr lang="cs-CZ" sz="2200" dirty="0" smtClean="0"/>
              <a:t>k potvrzení úmyslu uchazeče stát se   žákem příslušného oboru vzdělání na dané střední škole.</a:t>
            </a:r>
          </a:p>
          <a:p>
            <a:pPr algn="just">
              <a:buFont typeface="Wingdings" pitchFamily="2" charset="2"/>
              <a:buChar char="q"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Každý uchazeč o vzdělání ve střední škole obdrží </a:t>
            </a:r>
            <a:r>
              <a:rPr lang="cs-CZ" sz="2200" b="1" u="sng" dirty="0" smtClean="0"/>
              <a:t>jeden zápisový lístek</a:t>
            </a:r>
            <a:r>
              <a:rPr lang="cs-CZ" sz="2200" u="sng" dirty="0" smtClean="0"/>
              <a:t>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Povinnost odevzdat zápisový lístek se vztahuje</a:t>
            </a:r>
            <a:r>
              <a:rPr lang="cs-CZ" sz="2200" u="sng" dirty="0" smtClean="0">
                <a:solidFill>
                  <a:schemeClr val="accent4"/>
                </a:solidFill>
              </a:rPr>
              <a:t>:</a:t>
            </a:r>
            <a:endParaRPr lang="cs-CZ" sz="2200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cs-CZ" sz="2200" b="1" dirty="0" smtClean="0"/>
              <a:t>Pouze</a:t>
            </a:r>
            <a:r>
              <a:rPr lang="cs-CZ" sz="2200" dirty="0" smtClean="0"/>
              <a:t> na uchazeče o </a:t>
            </a:r>
            <a:r>
              <a:rPr lang="cs-CZ" sz="2200" b="1" dirty="0" smtClean="0"/>
              <a:t>denní formu studia</a:t>
            </a:r>
            <a:endParaRPr lang="cs-CZ" sz="2200" dirty="0" smtClean="0"/>
          </a:p>
          <a:p>
            <a:pPr marL="0" indent="0" algn="just">
              <a:buNone/>
            </a:pPr>
            <a:r>
              <a:rPr lang="cs-CZ" sz="2200" dirty="0" smtClean="0"/>
              <a:t>(nevztahuje se - NS, ZKMZ, ZKVL, OFV a </a:t>
            </a:r>
            <a:r>
              <a:rPr lang="cs-CZ" sz="2200" dirty="0" smtClean="0">
                <a:solidFill>
                  <a:srgbClr val="00B0F0"/>
                </a:solidFill>
              </a:rPr>
              <a:t>přijímání do vyššího ročníku podle § 63 a § 18 ŠZ</a:t>
            </a:r>
            <a:r>
              <a:rPr lang="cs-CZ" sz="2200" dirty="0" smtClean="0"/>
              <a:t>).</a:t>
            </a:r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1560" y="40481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Zápisový lístek § 60g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7991475" cy="4464422"/>
          </a:xfrm>
        </p:spPr>
        <p:txBody>
          <a:bodyPr/>
          <a:lstStyle/>
          <a:p>
            <a:pPr lvl="0" algn="just">
              <a:buNone/>
            </a:pPr>
            <a:r>
              <a:rPr lang="cs-CZ" sz="2200" b="1" u="sng" dirty="0" smtClean="0"/>
              <a:t>Kde uchazeč obdrží zápisový lístek:</a:t>
            </a:r>
            <a:r>
              <a:rPr lang="cs-CZ" sz="2200" b="1" i="1" u="sng" dirty="0" smtClean="0"/>
              <a:t> </a:t>
            </a:r>
          </a:p>
          <a:p>
            <a:pPr lvl="0" algn="just">
              <a:buNone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Uchazeč, který </a:t>
            </a:r>
            <a:r>
              <a:rPr lang="cs-CZ" sz="2200" u="sng" dirty="0"/>
              <a:t>je žákem ZŠ</a:t>
            </a:r>
            <a:r>
              <a:rPr lang="cs-CZ" sz="2200" dirty="0" smtClean="0"/>
              <a:t>, obdrží zápisový lístek </a:t>
            </a:r>
            <a:r>
              <a:rPr lang="cs-CZ" sz="2200" u="sng" dirty="0"/>
              <a:t>na této základní škole</a:t>
            </a:r>
            <a:r>
              <a:rPr lang="cs-CZ" sz="2200" dirty="0" smtClean="0"/>
              <a:t> (do 15. března).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u="sng" dirty="0"/>
              <a:t>V ostatních případech </a:t>
            </a:r>
            <a:r>
              <a:rPr lang="cs-CZ" sz="2200" dirty="0" smtClean="0"/>
              <a:t>na žádost vydá </a:t>
            </a:r>
            <a:r>
              <a:rPr lang="cs-CZ" sz="2200" u="sng" dirty="0"/>
              <a:t>krajský úřad</a:t>
            </a:r>
            <a:r>
              <a:rPr lang="cs-CZ" sz="2200" dirty="0"/>
              <a:t> </a:t>
            </a:r>
            <a:r>
              <a:rPr lang="cs-CZ" sz="2200" dirty="0" smtClean="0"/>
              <a:t>příslušný dle místa trvalého bydliště uchazeče.</a:t>
            </a:r>
          </a:p>
          <a:p>
            <a:pPr algn="just">
              <a:buFont typeface="Wingdings" pitchFamily="2" charset="2"/>
              <a:buChar char="q"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b="1" u="sng" dirty="0" smtClean="0"/>
              <a:t>U cizinců</a:t>
            </a:r>
            <a:r>
              <a:rPr lang="cs-CZ" sz="2200" b="1" dirty="0" smtClean="0"/>
              <a:t> KÚ dle místa pobytu, případně sídla školy</a:t>
            </a:r>
            <a:r>
              <a:rPr lang="cs-CZ" sz="2200" dirty="0" smtClean="0"/>
              <a:t>, kam se uchazeč hlásí, pokud na území České republiky nepobývá. </a:t>
            </a:r>
          </a:p>
          <a:p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1560" y="404814"/>
            <a:ext cx="4911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Zápisový </a:t>
            </a:r>
            <a:r>
              <a:rPr lang="cs-CZ" sz="2400" b="1" dirty="0" smtClean="0"/>
              <a:t>lístek § </a:t>
            </a:r>
            <a:r>
              <a:rPr lang="cs-CZ" sz="2400" b="1" dirty="0"/>
              <a:t>60g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991475" cy="3888085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1834137"/>
            <a:ext cx="8208912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200" b="1" i="0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Calibri" pitchFamily="34" charset="0"/>
              </a:rPr>
              <a:t>Postup při odevzdávání zápisového lístku: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dirty="0" smtClean="0">
                <a:latin typeface="+mn-lt"/>
                <a:cs typeface="+mn-cs"/>
              </a:rPr>
              <a:t>Svůj úmysl vzdělávat se v dané střední škole potvrdí uchazeč nebo zákonný zástupce odevzdáním ZL řediteli školy nejpozději </a:t>
            </a:r>
            <a:r>
              <a:rPr lang="cs-CZ" sz="2200" b="1" u="sng" dirty="0" smtClean="0">
                <a:latin typeface="+mn-lt"/>
                <a:cs typeface="+mn-cs"/>
              </a:rPr>
              <a:t>do 10 pracovních dnů </a:t>
            </a:r>
            <a:r>
              <a:rPr lang="cs-CZ" sz="2200" dirty="0" smtClean="0">
                <a:latin typeface="+mn-lt"/>
                <a:cs typeface="+mn-cs"/>
              </a:rPr>
              <a:t>ode dne oznámení - zveřejnění rozhodnutí. </a:t>
            </a:r>
            <a:r>
              <a:rPr lang="cs-CZ" sz="2200" b="1" dirty="0" smtClean="0">
                <a:latin typeface="+mn-lt"/>
                <a:cs typeface="+mn-cs"/>
              </a:rPr>
              <a:t>U uchazečů s „ústavní výchovou“ může v nezbytných případech potvrdit ředitel příslušného zařízení.</a:t>
            </a: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endParaRPr lang="cs-CZ" sz="2200" dirty="0" smtClean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b="1" dirty="0" smtClean="0"/>
              <a:t>ZL se také považuje za </a:t>
            </a:r>
            <a:r>
              <a:rPr lang="cs-CZ" sz="2200" b="1" u="sng" dirty="0" smtClean="0"/>
              <a:t>včas</a:t>
            </a:r>
            <a:r>
              <a:rPr lang="cs-CZ" sz="2200" b="1" dirty="0" smtClean="0"/>
              <a:t> odevzdaný, pokud byl v této lhůtě </a:t>
            </a:r>
            <a:r>
              <a:rPr lang="cs-CZ" sz="2200" b="1" u="sng" dirty="0" smtClean="0"/>
              <a:t>předán k přepravě provozovateli poštovních služeb</a:t>
            </a:r>
            <a:r>
              <a:rPr lang="cs-CZ" sz="2200" b="1" dirty="0" smtClean="0"/>
              <a:t>.</a:t>
            </a:r>
          </a:p>
          <a:p>
            <a:pPr marR="0" lvl="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2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813"/>
            <a:ext cx="8075240" cy="10160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3710037"/>
          </a:xfrm>
        </p:spPr>
        <p:txBody>
          <a:bodyPr/>
          <a:lstStyle/>
          <a:p>
            <a:pPr marL="0" lvl="1" indent="0">
              <a:buNone/>
            </a:pPr>
            <a:r>
              <a:rPr lang="cs-CZ" sz="2200" kern="1200" dirty="0"/>
              <a:t>Zápisový lístek </a:t>
            </a:r>
            <a:r>
              <a:rPr lang="cs-CZ" sz="2200" b="1" u="sng" kern="1200" dirty="0"/>
              <a:t>lze uplatnit jen jednou</a:t>
            </a:r>
            <a:r>
              <a:rPr lang="cs-CZ" sz="2200" kern="1200" dirty="0"/>
              <a:t>, nelze ho vzít </a:t>
            </a:r>
            <a:r>
              <a:rPr lang="cs-CZ" sz="2200" kern="1200" dirty="0" smtClean="0"/>
              <a:t>zpět. </a:t>
            </a:r>
          </a:p>
          <a:p>
            <a:pPr marL="0" lvl="1" indent="0">
              <a:buNone/>
            </a:pPr>
            <a:endParaRPr lang="cs-CZ" sz="2200" kern="1200" dirty="0" smtClean="0"/>
          </a:p>
          <a:p>
            <a:pPr marL="0" lvl="1" indent="0">
              <a:buNone/>
            </a:pPr>
            <a:r>
              <a:rPr lang="cs-CZ" sz="2200" b="1" u="sng" kern="1200" dirty="0"/>
              <a:t>T</a:t>
            </a:r>
            <a:r>
              <a:rPr lang="cs-CZ" sz="2200" b="1" u="sng" kern="1200" dirty="0" smtClean="0"/>
              <a:t>o </a:t>
            </a:r>
            <a:r>
              <a:rPr lang="cs-CZ" sz="2200" b="1" u="sng" kern="1200" dirty="0"/>
              <a:t>neplatí v případě</a:t>
            </a:r>
            <a:r>
              <a:rPr lang="cs-CZ" sz="2200" b="1" kern="1200" dirty="0"/>
              <a:t> </a:t>
            </a:r>
            <a:r>
              <a:rPr lang="cs-CZ" sz="2200" b="1" kern="1200" dirty="0" smtClean="0"/>
              <a:t> kdy</a:t>
            </a:r>
            <a:r>
              <a:rPr lang="cs-CZ" sz="2200" kern="1200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200" kern="1200" dirty="0"/>
              <a:t>U</a:t>
            </a:r>
            <a:r>
              <a:rPr lang="cs-CZ" sz="2200" kern="1200" dirty="0" smtClean="0"/>
              <a:t>chazeč chce uplatnit zápisový lístek v rámci přijímacího řízení, kde byl přijat na </a:t>
            </a:r>
            <a:r>
              <a:rPr lang="cs-CZ" sz="2200" b="1" kern="1200" dirty="0" smtClean="0"/>
              <a:t>základě odvolání.</a:t>
            </a:r>
          </a:p>
          <a:p>
            <a:pPr marL="0" lvl="1" indent="0">
              <a:buNone/>
            </a:pPr>
            <a:endParaRPr lang="cs-CZ" sz="2000" b="1" kern="1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200" kern="1200" dirty="0"/>
              <a:t>U</a:t>
            </a:r>
            <a:r>
              <a:rPr lang="cs-CZ" sz="2200" kern="1200" dirty="0" smtClean="0"/>
              <a:t>chazeč </a:t>
            </a:r>
            <a:r>
              <a:rPr lang="cs-CZ" sz="2200" b="1" kern="1200" dirty="0"/>
              <a:t>již uplatnil ZL na některý  z oborů s </a:t>
            </a:r>
            <a:r>
              <a:rPr lang="cs-CZ" sz="2200" b="1" kern="1200" dirty="0" smtClean="0"/>
              <a:t>talentovou zkouškou</a:t>
            </a:r>
            <a:r>
              <a:rPr lang="cs-CZ" sz="2200" kern="1200" dirty="0" smtClean="0"/>
              <a:t> </a:t>
            </a:r>
            <a:r>
              <a:rPr lang="cs-CZ" sz="2200" kern="1200" dirty="0"/>
              <a:t>a následně byl přijat na „klasickou“ </a:t>
            </a:r>
            <a:r>
              <a:rPr lang="cs-CZ" sz="2200" kern="1200" dirty="0" smtClean="0"/>
              <a:t>střední školu</a:t>
            </a:r>
            <a:r>
              <a:rPr lang="cs-CZ" sz="2200" kern="1200" dirty="0"/>
              <a:t>.</a:t>
            </a:r>
          </a:p>
          <a:p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3782045"/>
          </a:xfrm>
        </p:spPr>
        <p:txBody>
          <a:bodyPr/>
          <a:lstStyle/>
          <a:p>
            <a:pPr marL="0" indent="0">
              <a:buNone/>
            </a:pPr>
            <a:r>
              <a:rPr lang="cs-CZ" sz="2200" b="1" u="sng" dirty="0" smtClean="0"/>
              <a:t>Náhradní</a:t>
            </a:r>
            <a:r>
              <a:rPr lang="cs-CZ" sz="2200" b="1" dirty="0" smtClean="0"/>
              <a:t> </a:t>
            </a:r>
            <a:r>
              <a:rPr lang="cs-CZ" sz="2200" b="1" dirty="0"/>
              <a:t>zápisový </a:t>
            </a:r>
            <a:r>
              <a:rPr lang="cs-CZ" sz="2200" b="1" dirty="0" smtClean="0"/>
              <a:t>lístek vydává orgán, který jej vydal.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Na základě písemné žádosti. </a:t>
            </a:r>
          </a:p>
          <a:p>
            <a:pPr>
              <a:buFont typeface="Wingdings" pitchFamily="2" charset="2"/>
              <a:buChar char="q"/>
            </a:pPr>
            <a:r>
              <a:rPr lang="cs-CZ" sz="2200" u="sng" dirty="0" smtClean="0"/>
              <a:t>Čestné prohlášení</a:t>
            </a:r>
            <a:r>
              <a:rPr lang="cs-CZ" sz="2200" dirty="0" smtClean="0"/>
              <a:t>, že nebyl a nebude ZL uplatněn. </a:t>
            </a:r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Podpis uchazeče a zákonného zástupce nezletilého.</a:t>
            </a:r>
            <a:endParaRPr lang="cs-CZ" sz="2200" dirty="0"/>
          </a:p>
        </p:txBody>
      </p:sp>
      <p:sp>
        <p:nvSpPr>
          <p:cNvPr id="5" name="Obdélník 4"/>
          <p:cNvSpPr/>
          <p:nvPr/>
        </p:nvSpPr>
        <p:spPr>
          <a:xfrm>
            <a:off x="683568" y="548680"/>
            <a:ext cx="4807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Zápisový </a:t>
            </a:r>
            <a:r>
              <a:rPr lang="cs-CZ" sz="2400" b="1" dirty="0" smtClean="0"/>
              <a:t>lístek § </a:t>
            </a:r>
            <a:r>
              <a:rPr lang="cs-CZ" sz="2400" b="1" dirty="0"/>
              <a:t>60g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4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404664"/>
            <a:ext cx="4112840" cy="863749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Informační zdroje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83568" y="1916832"/>
            <a:ext cx="8352928" cy="4824536"/>
          </a:xfrm>
        </p:spPr>
        <p:txBody>
          <a:bodyPr/>
          <a:lstStyle/>
          <a:p>
            <a:pPr marL="0" indent="0">
              <a:buSzPct val="75000"/>
              <a:buNone/>
            </a:pPr>
            <a:r>
              <a:rPr lang="cs-CZ" sz="2200" b="1" dirty="0" smtClean="0"/>
              <a:t>Informační a vzdělávací portál Zlínského kraje </a:t>
            </a:r>
            <a:r>
              <a:rPr lang="cs-CZ" sz="2200" dirty="0" smtClean="0">
                <a:solidFill>
                  <a:srgbClr val="FF0000"/>
                </a:solidFill>
                <a:hlinkClick r:id="rId4"/>
              </a:rPr>
              <a:t>www.zkola.cz</a:t>
            </a:r>
            <a:endParaRPr lang="cs-CZ" sz="2200" dirty="0" smtClean="0">
              <a:solidFill>
                <a:srgbClr val="FF0000"/>
              </a:solidFill>
            </a:endParaRPr>
          </a:p>
          <a:p>
            <a:pPr marL="989013" lvl="0" indent="-361950">
              <a:buFont typeface="Wingdings" pitchFamily="2" charset="2"/>
              <a:buChar char="q"/>
            </a:pPr>
            <a:r>
              <a:rPr lang="cs-CZ" sz="2200" dirty="0" smtClean="0"/>
              <a:t>Kalendář dnů otevřených dveří;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/>
              <a:t>E</a:t>
            </a:r>
            <a:r>
              <a:rPr lang="cs-CZ" sz="2200" dirty="0" smtClean="0"/>
              <a:t>lektronická publikace „Kam na školu ve Zlínském kraji“;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 smtClean="0"/>
              <a:t>Podpora řemesel v odborném školství;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 smtClean="0"/>
              <a:t>2. a další kola přijímacího řízení;</a:t>
            </a:r>
          </a:p>
          <a:p>
            <a:pPr marL="989013" indent="-361950" algn="just">
              <a:buFont typeface="Wingdings" pitchFamily="2" charset="2"/>
              <a:buChar char="q"/>
            </a:pPr>
            <a:r>
              <a:rPr lang="cs-CZ" sz="2200" dirty="0"/>
              <a:t>Burza škol </a:t>
            </a:r>
            <a:r>
              <a:rPr lang="cs-CZ" sz="2200" dirty="0">
                <a:hlinkClick r:id="rId5"/>
              </a:rPr>
              <a:t>www.burzaskol.cz</a:t>
            </a:r>
            <a:endParaRPr lang="cs-CZ" sz="2200" dirty="0">
              <a:solidFill>
                <a:srgbClr val="FF0000"/>
              </a:solidFill>
            </a:endParaRPr>
          </a:p>
          <a:p>
            <a:pPr marL="627063" lvl="0" indent="0" algn="just">
              <a:buNone/>
            </a:pPr>
            <a:endParaRPr lang="cs-CZ" sz="2200" dirty="0"/>
          </a:p>
          <a:p>
            <a:pPr marL="0" indent="0" eaLnBrk="1" hangingPunct="1">
              <a:buNone/>
            </a:pPr>
            <a:r>
              <a:rPr lang="cs-CZ" sz="2200" dirty="0"/>
              <a:t>V oblasti přijímacího řízení </a:t>
            </a:r>
            <a:r>
              <a:rPr lang="cs-CZ" sz="2200" b="1" dirty="0"/>
              <a:t>doporučujeme </a:t>
            </a:r>
            <a:r>
              <a:rPr lang="cs-CZ" sz="2200" b="1" dirty="0" smtClean="0"/>
              <a:t>dále sledovat</a:t>
            </a:r>
            <a:r>
              <a:rPr lang="cs-CZ" sz="2200" dirty="0" smtClean="0"/>
              <a:t>:</a:t>
            </a:r>
            <a:endParaRPr lang="cs-CZ" sz="2200" b="1" dirty="0">
              <a:solidFill>
                <a:schemeClr val="hlink"/>
              </a:solidFill>
            </a:endParaRPr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/>
              <a:t>sekci Přehled školských předpisů/ zákony, vyhlášky a nařízení vlády na </a:t>
            </a:r>
            <a:r>
              <a:rPr lang="cs-CZ" sz="2200" dirty="0">
                <a:hlinkClick r:id="rId4"/>
              </a:rPr>
              <a:t>www.zkola.cz</a:t>
            </a:r>
            <a:r>
              <a:rPr lang="cs-CZ" sz="2200" dirty="0"/>
              <a:t> </a:t>
            </a:r>
            <a:r>
              <a:rPr lang="cs-CZ" sz="2200" dirty="0" smtClean="0"/>
              <a:t>;</a:t>
            </a:r>
            <a:endParaRPr lang="cs-CZ" sz="2200" dirty="0"/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/>
              <a:t>www jednotlivých středních škol;</a:t>
            </a:r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>
                <a:hlinkClick r:id="rId6"/>
              </a:rPr>
              <a:t>www.msmt.cz</a:t>
            </a:r>
            <a:endParaRPr lang="cs-CZ" sz="2200" dirty="0"/>
          </a:p>
          <a:p>
            <a:pPr marL="704850" eaLnBrk="1" hangingPunct="1">
              <a:buSzPct val="75000"/>
              <a:buFont typeface="Wingdings" pitchFamily="2" charset="2"/>
              <a:buChar char="q"/>
            </a:pPr>
            <a:endParaRPr lang="cs-CZ" sz="2200" dirty="0">
              <a:solidFill>
                <a:schemeClr val="bg2"/>
              </a:solidFill>
            </a:endParaRPr>
          </a:p>
          <a:p>
            <a:pPr marL="627063" lvl="0" indent="0" algn="just">
              <a:buNone/>
            </a:pPr>
            <a:endParaRPr lang="cs-CZ" sz="2200" dirty="0" smtClean="0"/>
          </a:p>
          <a:p>
            <a:pPr lvl="2"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Jednotná přijímací zkouška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348464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b="1" u="sng" dirty="0" smtClean="0"/>
              <a:t>Ve všech </a:t>
            </a:r>
            <a:r>
              <a:rPr lang="cs-CZ" sz="2200" b="1" u="sng" dirty="0"/>
              <a:t>oborech vzdělání s maturitní zkouškou</a:t>
            </a:r>
            <a:r>
              <a:rPr lang="cs-CZ" sz="2200" b="1" dirty="0"/>
              <a:t> </a:t>
            </a:r>
            <a:r>
              <a:rPr lang="cs-CZ" sz="2200" dirty="0"/>
              <a:t>(včetně oboru Gymnázium se sportovní přípravou) se </a:t>
            </a:r>
            <a:r>
              <a:rPr lang="cs-CZ" sz="2200" b="1" u="sng" dirty="0" smtClean="0"/>
              <a:t>koná vždy</a:t>
            </a:r>
            <a:r>
              <a:rPr lang="cs-CZ" sz="2200" b="1" dirty="0" smtClean="0"/>
              <a:t> jednotná </a:t>
            </a:r>
            <a:r>
              <a:rPr lang="cs-CZ" sz="2200" b="1" dirty="0"/>
              <a:t>zkouška z českého jazyka a literatury a z matematiky a její aplikace </a:t>
            </a:r>
            <a:r>
              <a:rPr lang="cs-CZ" sz="2200" b="1" dirty="0" smtClean="0"/>
              <a:t>v </a:t>
            </a:r>
            <a:r>
              <a:rPr lang="cs-CZ" sz="2200" b="1" dirty="0"/>
              <a:t>rozsahu stanoveném RVP </a:t>
            </a:r>
            <a:r>
              <a:rPr lang="cs-CZ" sz="2200" b="1" dirty="0" smtClean="0"/>
              <a:t>ZV </a:t>
            </a:r>
            <a:r>
              <a:rPr lang="cs-CZ" sz="2200" dirty="0" smtClean="0"/>
              <a:t>(zadání, distribuci, zpracování a hodnocení testů zajišťuje Centrum pro zjišťování výsledků vzdělávání).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 smtClean="0"/>
              <a:t> </a:t>
            </a:r>
            <a:r>
              <a:rPr lang="cs-CZ" sz="2200" b="1" dirty="0"/>
              <a:t>Jednotná přijímací zkouška se </a:t>
            </a:r>
            <a:r>
              <a:rPr lang="cs-CZ" sz="2200" b="1" dirty="0" smtClean="0"/>
              <a:t>netýká: 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/>
              <a:t>oborů s talentovou zkouškou skupiny „82“;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/>
              <a:t>zkráceného studia</a:t>
            </a:r>
            <a:r>
              <a:rPr lang="cs-CZ" sz="2200" dirty="0" smtClean="0"/>
              <a:t>.</a:t>
            </a:r>
          </a:p>
          <a:p>
            <a:pPr lvl="2">
              <a:buFont typeface="Wingdings" pitchFamily="2" charset="2"/>
              <a:buChar char="q"/>
            </a:pPr>
            <a:endParaRPr lang="cs-CZ" sz="2200" dirty="0"/>
          </a:p>
          <a:p>
            <a:pPr lvl="0">
              <a:buClr>
                <a:srgbClr val="B2B2B2"/>
              </a:buClr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     </a:t>
            </a:r>
            <a:endParaRPr lang="cs-CZ" sz="22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6136" y="188640"/>
            <a:ext cx="3097212" cy="1011237"/>
          </a:xfrm>
        </p:spPr>
      </p:pic>
    </p:spTree>
    <p:extLst>
      <p:ext uri="{BB962C8B-B14F-4D97-AF65-F5344CB8AC3E}">
        <p14:creationId xmlns:p14="http://schemas.microsoft.com/office/powerpoint/2010/main" val="10476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Podpora odborného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36986"/>
            <a:ext cx="8280920" cy="5104382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2200" b="1" dirty="0" smtClean="0"/>
              <a:t>„</a:t>
            </a:r>
            <a:r>
              <a:rPr lang="cs-CZ" sz="2200" b="1" u="sng" dirty="0" smtClean="0"/>
              <a:t>Podpora řemesel v odborné školství“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200" dirty="0" smtClean="0"/>
              <a:t>Aktuálně zařazeno </a:t>
            </a:r>
            <a:r>
              <a:rPr lang="cs-CZ" sz="2200" dirty="0"/>
              <a:t>celkem </a:t>
            </a:r>
            <a:r>
              <a:rPr lang="cs-CZ" sz="2200" b="1" dirty="0"/>
              <a:t>19 oborů vzdělání</a:t>
            </a:r>
            <a:r>
              <a:rPr lang="cs-CZ" sz="2200" b="1" dirty="0" smtClean="0"/>
              <a:t> </a:t>
            </a:r>
            <a:r>
              <a:rPr lang="cs-CZ" sz="2200" dirty="0" smtClean="0"/>
              <a:t>(převážně stavební a strojírenské obory, dále zařazeny obory - Truhlář, Tiskař na polygrafických strojích, Knihař)	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200" dirty="0" smtClean="0"/>
              <a:t>Žáci obdrží finanční příspěvek z rozpočtu ZK:</a:t>
            </a:r>
          </a:p>
          <a:p>
            <a:pPr marL="0" lvl="0" indent="0" algn="just">
              <a:buNone/>
            </a:pPr>
            <a:r>
              <a:rPr lang="cs-CZ" sz="2200" dirty="0"/>
              <a:t> </a:t>
            </a:r>
            <a:r>
              <a:rPr lang="cs-CZ" sz="2200" dirty="0" smtClean="0"/>
              <a:t>   (při splnění stanovených podmínek)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1. roč. - 300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2. roč. - 400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</a:t>
            </a:r>
            <a:r>
              <a:rPr lang="cs-CZ" sz="2000" dirty="0"/>
              <a:t>za vyznamenání na konci </a:t>
            </a:r>
            <a:r>
              <a:rPr lang="cs-CZ" sz="2000" dirty="0" smtClean="0"/>
              <a:t>roku 2 500Kč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3. roč. - 500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za </a:t>
            </a:r>
            <a:r>
              <a:rPr lang="cs-CZ" sz="2000" dirty="0"/>
              <a:t>vyznamenání na konci </a:t>
            </a:r>
            <a:r>
              <a:rPr lang="cs-CZ" sz="2000" dirty="0" smtClean="0"/>
              <a:t>roku 3 000Kč</a:t>
            </a:r>
          </a:p>
          <a:p>
            <a:pPr algn="just">
              <a:buFont typeface="Wingdings" pitchFamily="2" charset="2"/>
              <a:buChar char="q"/>
            </a:pPr>
            <a:r>
              <a:rPr lang="cs-CZ" sz="2200" b="1" dirty="0"/>
              <a:t>Přehled</a:t>
            </a:r>
            <a:r>
              <a:rPr lang="cs-CZ" sz="2200" dirty="0"/>
              <a:t> podporovaných oborů a </a:t>
            </a:r>
            <a:r>
              <a:rPr lang="cs-CZ" sz="2200" b="1" dirty="0"/>
              <a:t>podmínky</a:t>
            </a:r>
            <a:r>
              <a:rPr lang="cs-CZ" sz="2200" dirty="0"/>
              <a:t> pro vyplácení </a:t>
            </a:r>
            <a:r>
              <a:rPr lang="cs-CZ" sz="2200" dirty="0" smtClean="0"/>
              <a:t>příspěvků jsou </a:t>
            </a:r>
            <a:r>
              <a:rPr lang="cs-CZ" sz="2200" dirty="0"/>
              <a:t>uveřejněny na </a:t>
            </a:r>
            <a:r>
              <a:rPr lang="cs-CZ" sz="2200" dirty="0">
                <a:hlinkClick r:id="rId2"/>
              </a:rPr>
              <a:t>www.zkola.cz</a:t>
            </a:r>
            <a:r>
              <a:rPr lang="cs-CZ" sz="2200" dirty="0"/>
              <a:t> v sekci </a:t>
            </a:r>
            <a:r>
              <a:rPr lang="cs-CZ" sz="2200" dirty="0" smtClean="0"/>
              <a:t>„Podpora </a:t>
            </a:r>
            <a:r>
              <a:rPr lang="cs-CZ" sz="2200" dirty="0"/>
              <a:t>řemesel </a:t>
            </a:r>
            <a:r>
              <a:rPr lang="cs-CZ" sz="2200" dirty="0" smtClean="0"/>
              <a:t>v odborném </a:t>
            </a:r>
            <a:r>
              <a:rPr lang="cs-CZ" sz="2200" dirty="0"/>
              <a:t>školství</a:t>
            </a:r>
            <a:r>
              <a:rPr lang="cs-CZ" sz="2200" dirty="0" smtClean="0"/>
              <a:t>“.</a:t>
            </a:r>
            <a:endParaRPr lang="cs-CZ" sz="2200" dirty="0"/>
          </a:p>
          <a:p>
            <a:pPr>
              <a:buFont typeface="Wingdings" pitchFamily="2" charset="2"/>
              <a:buChar char="q"/>
            </a:pPr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00210" y="404813"/>
            <a:ext cx="2644775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89528" cy="576064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Organizace přijímacího řízení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§ 60</a:t>
            </a:r>
            <a:endParaRPr lang="cs-CZ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89727" cy="4536503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Ředitel střední školy </a:t>
            </a:r>
            <a:r>
              <a:rPr lang="cs-CZ" sz="2200" dirty="0" smtClean="0"/>
              <a:t>je povinen vyhlásit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nejméně </a:t>
            </a:r>
            <a:r>
              <a:rPr lang="cs-CZ" sz="2200" b="1" kern="1200" dirty="0">
                <a:ea typeface="Calibri" pitchFamily="34" charset="0"/>
                <a:cs typeface="Times New Roman" pitchFamily="18" charset="0"/>
              </a:rPr>
              <a:t>jedno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kolo přijímacího řízení.</a:t>
            </a:r>
            <a:r>
              <a:rPr lang="cs-CZ" sz="2200" dirty="0" smtClean="0">
                <a:solidFill>
                  <a:schemeClr val="accent6"/>
                </a:solidFill>
              </a:rPr>
              <a:t> </a:t>
            </a:r>
            <a:r>
              <a:rPr lang="cs-CZ" sz="2200" dirty="0" smtClean="0">
                <a:solidFill>
                  <a:srgbClr val="00040C"/>
                </a:solidFill>
              </a:rPr>
              <a:t>První kolo vyhlašuje </a:t>
            </a:r>
            <a:r>
              <a:rPr lang="cs-CZ" sz="2200" dirty="0"/>
              <a:t>do 31. </a:t>
            </a:r>
            <a:r>
              <a:rPr lang="cs-CZ" sz="2200" dirty="0" smtClean="0"/>
              <a:t>ledna. </a:t>
            </a:r>
            <a:r>
              <a:rPr lang="cs-CZ" sz="2200" dirty="0"/>
              <a:t>Pro </a:t>
            </a:r>
            <a:r>
              <a:rPr lang="cs-CZ" sz="2200" dirty="0" smtClean="0"/>
              <a:t>jednotlivá kola stanoví </a:t>
            </a:r>
            <a:r>
              <a:rPr lang="cs-CZ" sz="2200" u="sng" dirty="0" smtClean="0"/>
              <a:t>jednotná kritéria</a:t>
            </a:r>
            <a:r>
              <a:rPr lang="cs-CZ" sz="2200" dirty="0" smtClean="0"/>
              <a:t> a </a:t>
            </a:r>
            <a:r>
              <a:rPr lang="cs-CZ" sz="2200" u="sng" dirty="0" smtClean="0"/>
              <a:t>předpokládaný počet přijímaných uchazečů</a:t>
            </a:r>
            <a:r>
              <a:rPr lang="cs-CZ" sz="2200" dirty="0" smtClean="0"/>
              <a:t>. </a:t>
            </a:r>
          </a:p>
          <a:p>
            <a:pPr marL="0" lvl="0" indent="0" algn="just">
              <a:buNone/>
            </a:pPr>
            <a:endParaRPr lang="cs-CZ" sz="22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Může být stanovena rovněž </a:t>
            </a:r>
            <a:r>
              <a:rPr lang="cs-CZ" sz="2200" b="1" dirty="0" smtClean="0"/>
              <a:t>školní přijímací zkouška</a:t>
            </a:r>
            <a:r>
              <a:rPr lang="cs-CZ" sz="2200" dirty="0" smtClean="0"/>
              <a:t>.</a:t>
            </a:r>
          </a:p>
          <a:p>
            <a:pPr marL="0" lvl="0" indent="0" algn="just">
              <a:buNone/>
            </a:pPr>
            <a:endParaRPr lang="cs-CZ" sz="2000" dirty="0"/>
          </a:p>
          <a:p>
            <a:pPr lvl="0">
              <a:buFont typeface="Wingdings" pitchFamily="2" charset="2"/>
              <a:buChar char="q"/>
            </a:pPr>
            <a:r>
              <a:rPr lang="cs-CZ" sz="2200" b="1" dirty="0"/>
              <a:t>Zveřejnění </a:t>
            </a:r>
            <a:r>
              <a:rPr lang="cs-CZ" sz="2200" b="1" dirty="0" smtClean="0"/>
              <a:t>kritérií  </a:t>
            </a:r>
            <a:r>
              <a:rPr lang="cs-CZ" sz="2200" dirty="0" smtClean="0"/>
              <a:t>a předpokládaného počtu přijímaných uchazečů na </a:t>
            </a:r>
            <a:r>
              <a:rPr lang="cs-CZ" sz="2200" dirty="0"/>
              <a:t>webových stránkách školy</a:t>
            </a:r>
            <a:r>
              <a:rPr lang="cs-CZ" sz="2200" dirty="0" smtClean="0"/>
              <a:t>:</a:t>
            </a:r>
            <a:endParaRPr lang="cs-CZ" sz="2200" dirty="0">
              <a:ea typeface="Calibri" pitchFamily="34" charset="0"/>
            </a:endParaRPr>
          </a:p>
          <a:p>
            <a:pPr marL="457200" lvl="1" indent="0">
              <a:buNone/>
            </a:pP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do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31. 1</a:t>
            </a: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. 2020;</a:t>
            </a:r>
            <a:endParaRPr lang="cs-CZ" sz="2200" dirty="0">
              <a:ea typeface="Calibri" pitchFamily="34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do 31.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10</a:t>
            </a: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. 2019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(obory s talentovou zkouškou). </a:t>
            </a:r>
          </a:p>
          <a:p>
            <a:pPr marL="0" lvl="0" indent="0" algn="just">
              <a:buNone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 smtClean="0">
              <a:solidFill>
                <a:schemeClr val="accent6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</p:txBody>
      </p:sp>
      <p:pic>
        <p:nvPicPr>
          <p:cNvPr id="8196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Termíny jednotných 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přijímacích zkoušek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1. termín: </a:t>
            </a:r>
            <a:r>
              <a:rPr lang="cs-CZ" sz="2400" b="1" dirty="0" smtClean="0">
                <a:solidFill>
                  <a:srgbClr val="FF0000"/>
                </a:solidFill>
              </a:rPr>
              <a:t>14. dubna 2020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  </a:t>
            </a:r>
            <a:r>
              <a:rPr lang="cs-CZ" sz="2400" dirty="0" smtClean="0"/>
              <a:t>    </a:t>
            </a:r>
            <a:r>
              <a:rPr lang="cs-CZ" sz="2400" b="1" dirty="0" smtClean="0">
                <a:solidFill>
                  <a:srgbClr val="FF0000"/>
                </a:solidFill>
              </a:rPr>
              <a:t>16. dubna 2020 </a:t>
            </a:r>
            <a:r>
              <a:rPr lang="cs-CZ" sz="2400" dirty="0"/>
              <a:t>(6letá a </a:t>
            </a:r>
            <a:r>
              <a:rPr lang="cs-CZ" sz="2400" dirty="0" smtClean="0"/>
              <a:t>8letá gymnázia)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2. termín: </a:t>
            </a:r>
            <a:r>
              <a:rPr lang="cs-CZ" sz="2400" b="1" dirty="0" smtClean="0">
                <a:solidFill>
                  <a:srgbClr val="FF0000"/>
                </a:solidFill>
              </a:rPr>
              <a:t>15. </a:t>
            </a:r>
            <a:r>
              <a:rPr lang="cs-CZ" sz="2400" b="1" dirty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2020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17. </a:t>
            </a:r>
            <a:r>
              <a:rPr lang="cs-CZ" sz="2400" b="1" dirty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2020 </a:t>
            </a:r>
            <a:r>
              <a:rPr lang="cs-CZ" sz="2400" dirty="0" smtClean="0"/>
              <a:t>(6letá </a:t>
            </a:r>
            <a:r>
              <a:rPr lang="cs-CZ" sz="2400" dirty="0"/>
              <a:t>a 8letá gymnázia)</a:t>
            </a:r>
          </a:p>
          <a:p>
            <a:pPr marL="0" indent="0">
              <a:buNone/>
            </a:pPr>
            <a:r>
              <a:rPr lang="cs-CZ" sz="2400" dirty="0" smtClean="0"/>
              <a:t>                       </a:t>
            </a:r>
            <a:r>
              <a:rPr lang="cs-CZ" sz="2400" dirty="0"/>
              <a:t>	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Náhradní termín </a:t>
            </a:r>
            <a:r>
              <a:rPr lang="cs-CZ" sz="2400" dirty="0"/>
              <a:t>(všechny obory vzdělání):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1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chemeClr val="accent2"/>
                </a:solidFill>
              </a:rPr>
              <a:t>13. </a:t>
            </a:r>
            <a:r>
              <a:rPr lang="cs-CZ" sz="2400" b="1" dirty="0">
                <a:solidFill>
                  <a:schemeClr val="accent2"/>
                </a:solidFill>
              </a:rPr>
              <a:t>května </a:t>
            </a:r>
            <a:r>
              <a:rPr lang="cs-CZ" sz="2400" b="1" dirty="0" smtClean="0">
                <a:solidFill>
                  <a:schemeClr val="accent2"/>
                </a:solidFill>
              </a:rPr>
              <a:t>2020</a:t>
            </a: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    2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rgbClr val="FF0000"/>
                </a:solidFill>
              </a:rPr>
              <a:t>14. </a:t>
            </a:r>
            <a:r>
              <a:rPr lang="cs-CZ" sz="2400" b="1" dirty="0">
                <a:solidFill>
                  <a:srgbClr val="FF0000"/>
                </a:solidFill>
              </a:rPr>
              <a:t>května </a:t>
            </a:r>
            <a:r>
              <a:rPr lang="cs-CZ" sz="2400" b="1" dirty="0" smtClean="0">
                <a:solidFill>
                  <a:srgbClr val="FF0000"/>
                </a:solidFill>
              </a:rPr>
              <a:t>2020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5" name="Picture 4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97212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36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8075240" cy="1232172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Termíny</a:t>
            </a:r>
            <a:r>
              <a:rPr lang="cs-CZ" sz="4400" b="1" dirty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školních přijímacích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talentových zkoušek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95227"/>
            <a:ext cx="8003232" cy="4070077"/>
          </a:xfrm>
        </p:spPr>
        <p:txBody>
          <a:bodyPr/>
          <a:lstStyle/>
          <a:p>
            <a:pPr marL="0" lvl="0" indent="0">
              <a:buNone/>
            </a:pPr>
            <a:r>
              <a:rPr lang="cs-CZ" sz="2400" b="1" u="sng" dirty="0" smtClean="0"/>
              <a:t>Školní přijímací zkoušky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 smtClean="0"/>
              <a:t>maturitní </a:t>
            </a:r>
            <a:r>
              <a:rPr lang="cs-CZ" sz="2400" dirty="0"/>
              <a:t>obory </a:t>
            </a:r>
            <a:r>
              <a:rPr lang="cs-CZ" sz="2400" dirty="0" smtClean="0"/>
              <a:t>- od 12</a:t>
            </a:r>
            <a:r>
              <a:rPr lang="cs-CZ" sz="2400" dirty="0"/>
              <a:t>. </a:t>
            </a:r>
            <a:r>
              <a:rPr lang="cs-CZ" sz="2400" dirty="0" smtClean="0"/>
              <a:t>dubna do 28</a:t>
            </a:r>
            <a:r>
              <a:rPr lang="cs-CZ" sz="2400" dirty="0"/>
              <a:t>. dubna </a:t>
            </a:r>
            <a:r>
              <a:rPr lang="cs-CZ" sz="2400" dirty="0" smtClean="0"/>
              <a:t>2020;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ostatní obory </a:t>
            </a:r>
            <a:r>
              <a:rPr lang="cs-CZ" sz="2400" dirty="0" smtClean="0"/>
              <a:t>- od </a:t>
            </a:r>
            <a:r>
              <a:rPr lang="cs-CZ" sz="2400" dirty="0"/>
              <a:t>22. dubna </a:t>
            </a:r>
            <a:r>
              <a:rPr lang="cs-CZ" sz="2400" dirty="0" smtClean="0"/>
              <a:t>do </a:t>
            </a:r>
            <a:r>
              <a:rPr lang="cs-CZ" sz="2400" dirty="0"/>
              <a:t>30. dubna </a:t>
            </a:r>
            <a:r>
              <a:rPr lang="cs-CZ" sz="2400" dirty="0" smtClean="0"/>
              <a:t>2020.</a:t>
            </a:r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 smtClean="0"/>
              <a:t>Talentové </a:t>
            </a:r>
            <a:r>
              <a:rPr lang="cs-CZ" sz="2400" b="1" u="sng" dirty="0"/>
              <a:t>zkoušky 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o</a:t>
            </a:r>
            <a:r>
              <a:rPr lang="cs-CZ" sz="2400" dirty="0" smtClean="0"/>
              <a:t>bory </a:t>
            </a:r>
            <a:r>
              <a:rPr lang="cs-CZ" sz="2400" dirty="0"/>
              <a:t>skupiny „82“ od 2. ledna </a:t>
            </a:r>
            <a:r>
              <a:rPr lang="cs-CZ" sz="2400" dirty="0" smtClean="0"/>
              <a:t>do </a:t>
            </a:r>
            <a:r>
              <a:rPr lang="cs-CZ" sz="2400" dirty="0"/>
              <a:t>15. ledna </a:t>
            </a:r>
            <a:r>
              <a:rPr lang="cs-CZ" sz="2400" dirty="0" smtClean="0"/>
              <a:t>2020;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Gymnázium se sportovní přípravou od 2. ledna do </a:t>
            </a:r>
            <a:endParaRPr lang="cs-CZ" sz="2400" dirty="0" smtClean="0"/>
          </a:p>
          <a:p>
            <a:pPr marL="0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15</a:t>
            </a:r>
            <a:r>
              <a:rPr lang="cs-CZ" sz="2400" dirty="0"/>
              <a:t>. února </a:t>
            </a:r>
            <a:r>
              <a:rPr lang="cs-CZ" sz="2400" dirty="0" smtClean="0"/>
              <a:t>2020 (+ JPZ);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konzervatoře od 15. ledna </a:t>
            </a:r>
            <a:r>
              <a:rPr lang="cs-CZ" sz="2400" dirty="0" smtClean="0"/>
              <a:t>do </a:t>
            </a:r>
            <a:r>
              <a:rPr lang="cs-CZ" sz="2400" dirty="0"/>
              <a:t>31. ledna </a:t>
            </a:r>
            <a:r>
              <a:rPr lang="cs-CZ" sz="2400" dirty="0" smtClean="0"/>
              <a:t>2020.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Picture 4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97212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2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82249" y="366101"/>
            <a:ext cx="4098553" cy="7208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/>
              <a:t>Přihláška § 60a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50937" y="1422042"/>
            <a:ext cx="7993063" cy="542925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rgbClr val="A31403"/>
              </a:solidFill>
            </a:endParaRPr>
          </a:p>
          <a:p>
            <a:pPr algn="just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 smtClean="0"/>
          </a:p>
        </p:txBody>
      </p:sp>
      <p:pic>
        <p:nvPicPr>
          <p:cNvPr id="10244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2249" y="1176064"/>
            <a:ext cx="809420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b="1" dirty="0" smtClean="0"/>
              <a:t>Pro </a:t>
            </a:r>
            <a:r>
              <a:rPr lang="cs-CZ" sz="2200" b="1" dirty="0"/>
              <a:t>první kolo </a:t>
            </a:r>
            <a:r>
              <a:rPr lang="cs-CZ" sz="2200" b="1" dirty="0" smtClean="0">
                <a:latin typeface="+mn-lt"/>
                <a:cs typeface="+mn-cs"/>
              </a:rPr>
              <a:t>přijímacího řízení </a:t>
            </a:r>
            <a:r>
              <a:rPr lang="cs-CZ" sz="2200" dirty="0"/>
              <a:t>se </a:t>
            </a:r>
            <a:r>
              <a:rPr lang="cs-CZ" sz="2200" dirty="0" smtClean="0"/>
              <a:t>podává přihláška </a:t>
            </a:r>
            <a:r>
              <a:rPr lang="cs-CZ" sz="2200" dirty="0"/>
              <a:t>na platném tiskopise (stanovuje MŠMT)</a:t>
            </a:r>
            <a:r>
              <a:rPr lang="cs-CZ" sz="2200" dirty="0" smtClean="0"/>
              <a:t> </a:t>
            </a:r>
            <a:r>
              <a:rPr lang="cs-CZ" sz="2200" u="sng" dirty="0" smtClean="0"/>
              <a:t>řediteli </a:t>
            </a:r>
            <a:r>
              <a:rPr lang="cs-CZ" sz="2200" u="sng" dirty="0"/>
              <a:t>střední </a:t>
            </a:r>
            <a:r>
              <a:rPr lang="cs-CZ" sz="2200" u="sng" dirty="0" smtClean="0"/>
              <a:t>školy</a:t>
            </a:r>
            <a:r>
              <a:rPr lang="cs-CZ" sz="2200" dirty="0" smtClean="0"/>
              <a:t>: </a:t>
            </a:r>
          </a:p>
          <a:p>
            <a:pPr marL="800100" lvl="1" indent="-34290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</a:rPr>
              <a:t>u </a:t>
            </a:r>
            <a:r>
              <a:rPr lang="cs-CZ" sz="2200" dirty="0">
                <a:latin typeface="+mn-lt"/>
              </a:rPr>
              <a:t>oborů </a:t>
            </a:r>
            <a:r>
              <a:rPr lang="cs-CZ" sz="2200" u="sng" dirty="0">
                <a:latin typeface="+mn-lt"/>
              </a:rPr>
              <a:t>s talentovou zkouškou</a:t>
            </a:r>
            <a:r>
              <a:rPr lang="cs-CZ" sz="2200" dirty="0">
                <a:latin typeface="+mn-lt"/>
              </a:rPr>
              <a:t> může uchazeč podat </a:t>
            </a:r>
            <a:r>
              <a:rPr lang="cs-CZ" sz="2200" dirty="0" smtClean="0">
                <a:latin typeface="+mn-lt"/>
              </a:rPr>
              <a:t>nejvýše </a:t>
            </a:r>
            <a:r>
              <a:rPr lang="cs-CZ" sz="2200" b="1" dirty="0" smtClean="0">
                <a:latin typeface="+mn-lt"/>
              </a:rPr>
              <a:t>2 </a:t>
            </a:r>
            <a:r>
              <a:rPr lang="cs-CZ" sz="2200" b="1" dirty="0">
                <a:latin typeface="+mn-lt"/>
              </a:rPr>
              <a:t>přihlášky </a:t>
            </a:r>
            <a:r>
              <a:rPr lang="cs-CZ" sz="2200" dirty="0">
                <a:latin typeface="+mn-lt"/>
              </a:rPr>
              <a:t>do </a:t>
            </a:r>
            <a:r>
              <a:rPr lang="cs-CZ" sz="2200" b="1" dirty="0">
                <a:latin typeface="+mn-lt"/>
              </a:rPr>
              <a:t>30.</a:t>
            </a:r>
            <a:r>
              <a:rPr lang="cs-CZ" sz="2200" dirty="0">
                <a:latin typeface="+mn-lt"/>
              </a:rPr>
              <a:t> </a:t>
            </a:r>
            <a:r>
              <a:rPr lang="cs-CZ" sz="2200" b="1" dirty="0"/>
              <a:t>listopadu </a:t>
            </a:r>
            <a:r>
              <a:rPr lang="cs-CZ" sz="2200" b="1" dirty="0" smtClean="0"/>
              <a:t>2019 </a:t>
            </a:r>
            <a:r>
              <a:rPr lang="cs-CZ" sz="2200" dirty="0" smtClean="0"/>
              <a:t>(podáním přihlášky není dotčeno právo uchazeče podat přihlášku do oborů bez TZ);</a:t>
            </a:r>
          </a:p>
          <a:p>
            <a:pPr marL="800100" lvl="1" indent="-34290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do </a:t>
            </a:r>
            <a:r>
              <a:rPr lang="cs-CZ" sz="2200" dirty="0">
                <a:latin typeface="+mn-lt"/>
                <a:cs typeface="+mn-cs"/>
              </a:rPr>
              <a:t>oborů </a:t>
            </a:r>
            <a:r>
              <a:rPr lang="cs-CZ" sz="2200" u="sng" dirty="0">
                <a:latin typeface="+mn-lt"/>
                <a:cs typeface="+mn-cs"/>
              </a:rPr>
              <a:t>bez talentové zkoušky</a:t>
            </a:r>
            <a:r>
              <a:rPr lang="cs-CZ" sz="2200" dirty="0">
                <a:latin typeface="+mn-lt"/>
                <a:cs typeface="+mn-cs"/>
              </a:rPr>
              <a:t> </a:t>
            </a:r>
            <a:r>
              <a:rPr lang="cs-CZ" sz="2200" dirty="0"/>
              <a:t>může uchazeč </a:t>
            </a:r>
            <a:r>
              <a:rPr lang="cs-CZ" sz="2200" dirty="0" smtClean="0"/>
              <a:t>podat nejvýše </a:t>
            </a:r>
            <a:r>
              <a:rPr lang="cs-CZ" sz="2200" b="1" dirty="0" smtClean="0"/>
              <a:t>2 přihlášky</a:t>
            </a:r>
            <a:r>
              <a:rPr lang="cs-CZ" sz="2200" dirty="0"/>
              <a:t> do </a:t>
            </a:r>
            <a:r>
              <a:rPr lang="cs-CZ" sz="2200" b="1" dirty="0"/>
              <a:t>1. března </a:t>
            </a:r>
            <a:r>
              <a:rPr lang="cs-CZ" sz="2200" b="1" dirty="0" smtClean="0"/>
              <a:t>2020. </a:t>
            </a:r>
          </a:p>
          <a:p>
            <a:pPr marL="342900" lvl="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Součástí přihlášky - doklady stanovené vyhláškou, včetně posudku o splnění podmínek zdravotní způsobilosti a další dokumenty dle kritérií.</a:t>
            </a:r>
          </a:p>
          <a:p>
            <a:pPr marL="34290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Ve </a:t>
            </a:r>
            <a:r>
              <a:rPr lang="cs-CZ" sz="2200" dirty="0">
                <a:latin typeface="+mn-lt"/>
                <a:cs typeface="+mn-cs"/>
              </a:rPr>
              <a:t>výjimečných případech může u nezletilého uchazeče s „ústavní výchovou“ podat přihlášku ke studiu ředitel příslušného zařízení (o této skutečnosti musí informovat zákonného zástupce).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333375"/>
            <a:ext cx="4968552" cy="10886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Forma</a:t>
            </a:r>
            <a:r>
              <a:rPr lang="cs-CZ" sz="2400" b="1" dirty="0" smtClean="0"/>
              <a:t> JPZ u uchazečů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/>
              <a:t>se SVP a osob podle § 20 odst. 4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50937" y="1422042"/>
            <a:ext cx="7993063" cy="542925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rgbClr val="A31403"/>
              </a:solidFill>
            </a:endParaRPr>
          </a:p>
          <a:p>
            <a:pPr algn="just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 smtClean="0"/>
          </a:p>
        </p:txBody>
      </p:sp>
      <p:pic>
        <p:nvPicPr>
          <p:cNvPr id="10244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1407559"/>
            <a:ext cx="813560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sz="2200" b="1" dirty="0" smtClean="0"/>
          </a:p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200" b="1" u="sng" dirty="0" smtClean="0"/>
              <a:t>Uchazeči se speciálními vzdělávacími potřebami </a:t>
            </a:r>
            <a:endParaRPr lang="cs-CZ" sz="2200" u="sng" dirty="0" smtClean="0"/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dirty="0"/>
              <a:t>Ř</a:t>
            </a:r>
            <a:r>
              <a:rPr lang="cs-CZ" sz="2200" dirty="0" smtClean="0"/>
              <a:t>editel rozhodne </a:t>
            </a:r>
            <a:r>
              <a:rPr lang="cs-CZ" sz="2200" dirty="0"/>
              <a:t>podle </a:t>
            </a:r>
            <a:r>
              <a:rPr lang="cs-CZ" sz="2200" u="sng" dirty="0" smtClean="0"/>
              <a:t>doporučení školského poradenského zařízení</a:t>
            </a:r>
            <a:r>
              <a:rPr lang="cs-CZ" sz="2200" dirty="0" smtClean="0"/>
              <a:t>, které uchazeč doloží k přihlášce, o uzpůsobení podmínek pro konání jednotné případně školní přijímací zkoušky. Upravit podmínky lze pouze na základě předchozího </a:t>
            </a:r>
            <a:r>
              <a:rPr lang="cs-CZ" sz="2200" u="sng" dirty="0" smtClean="0">
                <a:solidFill>
                  <a:srgbClr val="00B0F0"/>
                </a:solidFill>
              </a:rPr>
              <a:t>informovaného souhlasu</a:t>
            </a:r>
            <a:r>
              <a:rPr lang="cs-CZ" sz="2200" dirty="0" smtClean="0">
                <a:solidFill>
                  <a:srgbClr val="00B0F0"/>
                </a:solidFill>
              </a:rPr>
              <a:t> (projednání nejpozději 10 dní před konáním zkoušky).</a:t>
            </a:r>
          </a:p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200" b="1" u="sng" dirty="0" smtClean="0"/>
              <a:t>Osoby </a:t>
            </a:r>
            <a:r>
              <a:rPr lang="cs-CZ" sz="2200" b="1" u="sng" dirty="0"/>
              <a:t>podle § 20 odst. 4 ŠZ</a:t>
            </a:r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u="sng" dirty="0" smtClean="0"/>
              <a:t>Na </a:t>
            </a:r>
            <a:r>
              <a:rPr lang="cs-CZ" sz="2200" u="sng" dirty="0"/>
              <a:t>žádost</a:t>
            </a:r>
            <a:r>
              <a:rPr lang="cs-CZ" sz="2200" dirty="0"/>
              <a:t> j</a:t>
            </a:r>
            <a:r>
              <a:rPr lang="cs-CZ" sz="2200" dirty="0" smtClean="0"/>
              <a:t>e </a:t>
            </a:r>
            <a:r>
              <a:rPr lang="cs-CZ" sz="2200" dirty="0"/>
              <a:t>umožněno </a:t>
            </a:r>
            <a:r>
              <a:rPr lang="cs-CZ" sz="2200" dirty="0" smtClean="0"/>
              <a:t>promíjet </a:t>
            </a:r>
            <a:r>
              <a:rPr lang="cs-CZ" sz="2200" dirty="0"/>
              <a:t>přijímací zkoušku </a:t>
            </a:r>
            <a:r>
              <a:rPr lang="cs-CZ" sz="2200" u="sng" dirty="0"/>
              <a:t>z </a:t>
            </a:r>
            <a:r>
              <a:rPr lang="cs-CZ" sz="2200" u="sng" dirty="0" smtClean="0"/>
              <a:t>českého jazyka</a:t>
            </a:r>
            <a:r>
              <a:rPr lang="cs-CZ" sz="2200" dirty="0" smtClean="0"/>
              <a:t>  osobám</a:t>
            </a:r>
            <a:r>
              <a:rPr lang="cs-CZ" sz="2200" dirty="0"/>
              <a:t>, které získaly předchozí vzdělání ve škole mimo území České republiky </a:t>
            </a:r>
            <a:r>
              <a:rPr lang="cs-CZ" sz="2200" dirty="0" smtClean="0"/>
              <a:t>Při </a:t>
            </a:r>
            <a:r>
              <a:rPr lang="cs-CZ" sz="2200" dirty="0"/>
              <a:t>přijímacím řízení se znalost u těchto osob ověřuje </a:t>
            </a:r>
            <a:r>
              <a:rPr lang="cs-CZ" sz="2200" dirty="0" smtClean="0"/>
              <a:t>pohovorem</a:t>
            </a:r>
            <a:r>
              <a:rPr lang="cs-CZ" sz="2200" dirty="0"/>
              <a:t>.</a:t>
            </a:r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endParaRPr lang="cs-CZ" sz="2200" b="1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04664"/>
            <a:ext cx="4608512" cy="1011238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Organizace přijímacích </a:t>
            </a:r>
          </a:p>
          <a:p>
            <a:pPr eaLnBrk="1" hangingPunct="1">
              <a:buNone/>
            </a:pPr>
            <a:r>
              <a:rPr lang="cs-CZ" sz="2400" b="1" dirty="0"/>
              <a:t>zkoušek § 60c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988840"/>
            <a:ext cx="8423647" cy="4032448"/>
          </a:xfrm>
        </p:spPr>
        <p:txBody>
          <a:bodyPr/>
          <a:lstStyle/>
          <a:p>
            <a:pPr marL="361950" lvl="1" indent="-361950" algn="just" eaLnBrk="1" hangingPunct="1">
              <a:buNone/>
            </a:pPr>
            <a:endParaRPr lang="cs-CZ" sz="1600" b="1" dirty="0" smtClean="0">
              <a:solidFill>
                <a:srgbClr val="00B0F0"/>
              </a:solidFill>
            </a:endParaRP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r>
              <a:rPr lang="cs-CZ" sz="2200" dirty="0" smtClean="0">
                <a:solidFill>
                  <a:srgbClr val="00040C"/>
                </a:solidFill>
              </a:rPr>
              <a:t>Každý uchazeč </a:t>
            </a:r>
            <a:r>
              <a:rPr lang="cs-CZ" sz="2200" b="1" u="sng" dirty="0" smtClean="0"/>
              <a:t>může</a:t>
            </a:r>
            <a:r>
              <a:rPr lang="cs-CZ" sz="2200" b="1" dirty="0" smtClean="0"/>
              <a:t> jednotné přijímací zkoušky </a:t>
            </a:r>
            <a:r>
              <a:rPr lang="cs-CZ" sz="2200" b="1" u="sng" dirty="0" smtClean="0"/>
              <a:t>konat dvakrát</a:t>
            </a:r>
            <a:r>
              <a:rPr lang="cs-CZ" sz="2200" b="1" dirty="0" smtClean="0"/>
              <a:t> </a:t>
            </a:r>
            <a:r>
              <a:rPr lang="cs-CZ" sz="2200" dirty="0" smtClean="0">
                <a:solidFill>
                  <a:srgbClr val="00040C"/>
                </a:solidFill>
              </a:rPr>
              <a:t>(do </a:t>
            </a:r>
            <a:r>
              <a:rPr lang="cs-CZ" sz="2200" dirty="0">
                <a:solidFill>
                  <a:srgbClr val="00040C"/>
                </a:solidFill>
              </a:rPr>
              <a:t>celkového hodnocení se započítává lepší výsledek </a:t>
            </a:r>
            <a:r>
              <a:rPr lang="cs-CZ" sz="2200" dirty="0" smtClean="0">
                <a:solidFill>
                  <a:srgbClr val="00040C"/>
                </a:solidFill>
              </a:rPr>
              <a:t>testů). </a:t>
            </a: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endParaRPr lang="cs-CZ" sz="2200" b="1" dirty="0" smtClean="0">
              <a:solidFill>
                <a:srgbClr val="00040C"/>
              </a:solidFill>
            </a:endParaRPr>
          </a:p>
          <a:p>
            <a:pPr marL="342900" lvl="2" indent="-342900" algn="just" eaLnBrk="1" hangingPunct="1">
              <a:buSzPct val="90000"/>
              <a:buFont typeface="Wingdings" pitchFamily="2" charset="2"/>
              <a:buChar char="q"/>
              <a:tabLst>
                <a:tab pos="361950" algn="l"/>
              </a:tabLst>
            </a:pPr>
            <a:r>
              <a:rPr lang="cs-CZ" sz="2200" u="sng" dirty="0">
                <a:ea typeface="+mn-ea"/>
                <a:cs typeface="+mn-cs"/>
              </a:rPr>
              <a:t>v prvním stanoveném termínu </a:t>
            </a:r>
            <a:r>
              <a:rPr lang="cs-CZ" sz="2200" dirty="0">
                <a:ea typeface="+mn-ea"/>
                <a:cs typeface="+mn-cs"/>
              </a:rPr>
              <a:t>ve škole uvedené </a:t>
            </a:r>
            <a:r>
              <a:rPr lang="cs-CZ" sz="2200" b="1" dirty="0">
                <a:ea typeface="+mn-ea"/>
                <a:cs typeface="+mn-cs"/>
              </a:rPr>
              <a:t>na přihlášce v prvním </a:t>
            </a:r>
            <a:r>
              <a:rPr lang="cs-CZ" sz="2200" b="1" dirty="0" smtClean="0">
                <a:ea typeface="+mn-ea"/>
                <a:cs typeface="+mn-cs"/>
              </a:rPr>
              <a:t>pořadí</a:t>
            </a:r>
            <a:r>
              <a:rPr lang="cs-CZ" sz="2200" dirty="0" smtClean="0">
                <a:ea typeface="+mn-ea"/>
                <a:cs typeface="+mn-cs"/>
              </a:rPr>
              <a:t>;</a:t>
            </a:r>
            <a:endParaRPr lang="cs-CZ" sz="2200" dirty="0">
              <a:ea typeface="+mn-ea"/>
              <a:cs typeface="+mn-cs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cs-CZ" sz="2200" u="sng" dirty="0"/>
              <a:t>ve </a:t>
            </a:r>
            <a:r>
              <a:rPr lang="cs-CZ" sz="2200" u="sng" dirty="0" smtClean="0"/>
              <a:t>druhém stanoveném </a:t>
            </a:r>
            <a:r>
              <a:rPr lang="cs-CZ" sz="2200" u="sng" dirty="0"/>
              <a:t>termínu</a:t>
            </a:r>
            <a:r>
              <a:rPr lang="cs-CZ" sz="2200" dirty="0"/>
              <a:t> ve škole uvedené </a:t>
            </a:r>
            <a:r>
              <a:rPr lang="cs-CZ" sz="2200" b="1" dirty="0"/>
              <a:t>na přihlášce </a:t>
            </a:r>
            <a:r>
              <a:rPr lang="cs-CZ" sz="2200" b="1" dirty="0" smtClean="0"/>
              <a:t>ve druhém pořadí</a:t>
            </a:r>
            <a:r>
              <a:rPr lang="cs-CZ" sz="2200" dirty="0" smtClean="0"/>
              <a:t>.</a:t>
            </a:r>
            <a:endParaRPr lang="cs-CZ" sz="2200" b="1" dirty="0" smtClean="0"/>
          </a:p>
          <a:p>
            <a:pPr marL="0" indent="0" algn="just" eaLnBrk="1" hangingPunct="1">
              <a:buNone/>
            </a:pPr>
            <a:endParaRPr lang="cs-CZ" sz="2200" b="1" dirty="0" smtClean="0"/>
          </a:p>
          <a:p>
            <a:pPr lvl="1" algn="just" eaLnBrk="1" hangingPunct="1"/>
            <a:endParaRPr lang="cs-CZ" sz="2200" dirty="0" smtClean="0"/>
          </a:p>
        </p:txBody>
      </p:sp>
      <p:pic>
        <p:nvPicPr>
          <p:cNvPr id="13316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4400647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sz="220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333375"/>
            <a:ext cx="5112568" cy="935038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Organizace přijímacích </a:t>
            </a:r>
            <a:endParaRPr lang="cs-CZ" sz="2400" b="1" dirty="0" smtClean="0"/>
          </a:p>
          <a:p>
            <a:pPr eaLnBrk="1" hangingPunct="1">
              <a:buNone/>
            </a:pPr>
            <a:r>
              <a:rPr lang="cs-CZ" sz="2400" b="1" dirty="0" smtClean="0"/>
              <a:t>zkoušek § </a:t>
            </a:r>
            <a:r>
              <a:rPr lang="cs-CZ" sz="2400" b="1" dirty="0"/>
              <a:t>60c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1560" y="1484784"/>
            <a:ext cx="8345289" cy="4968552"/>
          </a:xfrm>
        </p:spPr>
        <p:txBody>
          <a:bodyPr/>
          <a:lstStyle/>
          <a:p>
            <a:pPr lvl="0">
              <a:buNone/>
            </a:pPr>
            <a:r>
              <a:rPr lang="cs-CZ" sz="2200" dirty="0" smtClean="0"/>
              <a:t> </a:t>
            </a:r>
          </a:p>
          <a:p>
            <a:pPr marL="0" lvl="0" indent="0">
              <a:buNone/>
            </a:pPr>
            <a:r>
              <a:rPr lang="cs-CZ" sz="2200" b="1" u="sng" dirty="0" smtClean="0"/>
              <a:t>Pokud se uchazeč k přijímací zkoušce nedostaví</a:t>
            </a:r>
            <a:r>
              <a:rPr lang="cs-CZ" sz="2200" b="1" dirty="0" smtClean="0"/>
              <a:t>:</a:t>
            </a: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jen vážné důvody (např. zdravotní);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písemná omluva do 3 dnů řediteli dané školy;</a:t>
            </a:r>
          </a:p>
          <a:p>
            <a:pPr marL="914400" lvl="2" indent="0">
              <a:buNone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b="1" u="sng" dirty="0" smtClean="0"/>
              <a:t>náhradní termín JPZ </a:t>
            </a:r>
            <a:r>
              <a:rPr lang="cs-CZ" sz="2200" dirty="0" smtClean="0"/>
              <a:t>stanovilo MŠMT:</a:t>
            </a:r>
          </a:p>
          <a:p>
            <a:pPr marL="914400" lvl="2" indent="0">
              <a:buNone/>
            </a:pPr>
            <a:r>
              <a:rPr lang="cs-CZ" sz="2200" dirty="0" smtClean="0"/>
              <a:t>   1</a:t>
            </a:r>
            <a:r>
              <a:rPr lang="cs-CZ" sz="2200" dirty="0"/>
              <a:t>. termín: </a:t>
            </a:r>
            <a:r>
              <a:rPr lang="cs-CZ" sz="2200" b="1" dirty="0" smtClean="0">
                <a:solidFill>
                  <a:srgbClr val="FF0000"/>
                </a:solidFill>
              </a:rPr>
              <a:t>13. </a:t>
            </a:r>
            <a:r>
              <a:rPr lang="cs-CZ" sz="2200" b="1" dirty="0">
                <a:solidFill>
                  <a:srgbClr val="FF0000"/>
                </a:solidFill>
              </a:rPr>
              <a:t>května </a:t>
            </a:r>
            <a:r>
              <a:rPr lang="cs-CZ" sz="2200" b="1" dirty="0" smtClean="0">
                <a:solidFill>
                  <a:srgbClr val="FF0000"/>
                </a:solidFill>
              </a:rPr>
              <a:t>2020;</a:t>
            </a:r>
            <a:endParaRPr lang="cs-CZ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200" dirty="0"/>
              <a:t>            </a:t>
            </a:r>
            <a:r>
              <a:rPr lang="cs-CZ" sz="2200" dirty="0" smtClean="0"/>
              <a:t>   2</a:t>
            </a:r>
            <a:r>
              <a:rPr lang="cs-CZ" sz="2200" dirty="0"/>
              <a:t>. termín: </a:t>
            </a:r>
            <a:r>
              <a:rPr lang="cs-CZ" sz="2200" b="1" dirty="0" smtClean="0">
                <a:solidFill>
                  <a:srgbClr val="FF0000"/>
                </a:solidFill>
              </a:rPr>
              <a:t>14. </a:t>
            </a:r>
            <a:r>
              <a:rPr lang="cs-CZ" sz="2200" b="1" dirty="0">
                <a:solidFill>
                  <a:srgbClr val="FF0000"/>
                </a:solidFill>
              </a:rPr>
              <a:t>května </a:t>
            </a:r>
            <a:r>
              <a:rPr lang="cs-CZ" sz="2200" b="1" dirty="0" smtClean="0">
                <a:solidFill>
                  <a:srgbClr val="FF0000"/>
                </a:solidFill>
              </a:rPr>
              <a:t>2020.</a:t>
            </a:r>
          </a:p>
          <a:p>
            <a:pPr marL="0" indent="0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cs-CZ" sz="2200" b="1" u="sng" dirty="0"/>
              <a:t>náhradní termín </a:t>
            </a:r>
            <a:r>
              <a:rPr lang="cs-CZ" sz="2200" b="1" u="sng" dirty="0" smtClean="0"/>
              <a:t>ŠPZ a TZ</a:t>
            </a:r>
            <a:r>
              <a:rPr lang="cs-CZ" sz="2200" b="1" dirty="0" smtClean="0"/>
              <a:t> </a:t>
            </a:r>
            <a:r>
              <a:rPr lang="cs-CZ" sz="2200" dirty="0" smtClean="0"/>
              <a:t>stanoví ředitel školy.</a:t>
            </a:r>
            <a:endParaRPr lang="cs-CZ" sz="2200" dirty="0"/>
          </a:p>
          <a:p>
            <a:pPr lvl="2">
              <a:buFont typeface="Wingdings" pitchFamily="2" charset="2"/>
              <a:buChar char="q"/>
            </a:pPr>
            <a:endParaRPr lang="cs-CZ" sz="2200" dirty="0" smtClean="0"/>
          </a:p>
          <a:p>
            <a:endParaRPr lang="cs-CZ" sz="2200" b="1" dirty="0" smtClean="0"/>
          </a:p>
          <a:p>
            <a:pPr algn="just" eaLnBrk="1" hangingPunct="1">
              <a:buSzPct val="75000"/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588a755-e40f-45e3-afc6-52ff6b0e7168">Q4SRYUWW5RQ2-433-156</_dlc_DocId>
    <_dlc_DocIdUrl xmlns="5588a755-e40f-45e3-afc6-52ff6b0e7168">
      <Url>https://www.zkola.cz/rodice/vybirameskolu/volby-skoly/_layouts/15/DocIdRedir.aspx?ID=Q4SRYUWW5RQ2-433-156</Url>
      <Description>Q4SRYUWW5RQ2-433-156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C08BE10C300E4BAD1A243262B7B585" ma:contentTypeVersion="1" ma:contentTypeDescription="Vytvoří nový dokument" ma:contentTypeScope="" ma:versionID="96e58306ef7bbdc986717525f8f397ec">
  <xsd:schema xmlns:xsd="http://www.w3.org/2001/XMLSchema" xmlns:xs="http://www.w3.org/2001/XMLSchema" xmlns:p="http://schemas.microsoft.com/office/2006/metadata/properties" xmlns:ns1="http://schemas.microsoft.com/sharepoint/v3" xmlns:ns2="5588a755-e40f-45e3-afc6-52ff6b0e7168" targetNamespace="http://schemas.microsoft.com/office/2006/metadata/properties" ma:root="true" ma:fieldsID="d3c5b313ff4b13acdcc3818bb6ca9681" ns1:_="" ns2:_="">
    <xsd:import namespace="http://schemas.microsoft.com/sharepoint/v3"/>
    <xsd:import namespace="5588a755-e40f-45e3-afc6-52ff6b0e716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8a755-e40f-45e3-afc6-52ff6b0e716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BD4278-CA9D-4583-B2DC-F21C02D6CCE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ED52E12-1D3E-43E9-8F62-E8317F4060AD}">
  <ds:schemaRefs>
    <ds:schemaRef ds:uri="http://schemas.microsoft.com/sharepoint/v3"/>
    <ds:schemaRef ds:uri="http://purl.org/dc/terms/"/>
    <ds:schemaRef ds:uri="http://schemas.microsoft.com/office/2006/documentManagement/types"/>
    <ds:schemaRef ds:uri="5588a755-e40f-45e3-afc6-52ff6b0e716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C8C345-9577-4F14-AA63-5A49FFA82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588a755-e40f-45e3-afc6-52ff6b0e7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BE57644-A2C6-4A75-A977-9A287340BA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9329</TotalTime>
  <Words>1045</Words>
  <Application>Microsoft Office PowerPoint</Application>
  <PresentationFormat>Předvádění na obrazovce (4:3)</PresentationFormat>
  <Paragraphs>197</Paragraphs>
  <Slides>20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Teuton Normal CE</vt:lpstr>
      <vt:lpstr>Times New Roman</vt:lpstr>
      <vt:lpstr>Wingdings</vt:lpstr>
      <vt:lpstr>Vrstvy</vt:lpstr>
      <vt:lpstr>Prezentace aplikace PowerPoint</vt:lpstr>
      <vt:lpstr>Jednotná přijímací zkouška</vt:lpstr>
      <vt:lpstr>Organizace přijímacího řízení § 60</vt:lpstr>
      <vt:lpstr>Termíny jednotných  přijímacích zkoušek</vt:lpstr>
      <vt:lpstr>Termíny školních přijímacích a talentových zkoušek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 </vt:lpstr>
      <vt:lpstr>Prezentace aplikace PowerPoint</vt:lpstr>
      <vt:lpstr>Odvolání</vt:lpstr>
      <vt:lpstr>Prezentace aplikace PowerPoint</vt:lpstr>
      <vt:lpstr>Prezentace aplikace PowerPoint</vt:lpstr>
      <vt:lpstr>Zápisový lístek § 60g</vt:lpstr>
      <vt:lpstr>Zápisový lístek § 60g</vt:lpstr>
      <vt:lpstr>Prezentace aplikace PowerPoint</vt:lpstr>
      <vt:lpstr>Prezentace aplikace PowerPoint</vt:lpstr>
      <vt:lpstr>Podpora odborného vzdělávání</vt:lpstr>
    </vt:vector>
  </TitlesOfParts>
  <Company>Zlínský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gajdosik</dc:creator>
  <cp:lastModifiedBy>Pavel Čučka</cp:lastModifiedBy>
  <cp:revision>539</cp:revision>
  <cp:lastPrinted>2016-10-11T11:33:23Z</cp:lastPrinted>
  <dcterms:created xsi:type="dcterms:W3CDTF">2009-10-21T07:18:06Z</dcterms:created>
  <dcterms:modified xsi:type="dcterms:W3CDTF">2019-10-18T04:35:54Z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0x0101009FC08BE10C300E4BAD1A243262B7B585</vt:lpwstr>
  </property>
  <property fmtid="{D5CDD505-2E9C-101B-9397-08002B2CF9AE}" pid="3" name="_dlc_DocIdItemGuid">
    <vt:lpwstr>bdd35344-9d4a-45d9-9536-4c9c4602e740</vt:lpwstr>
  </property>
</Properties>
</file>